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6" r:id="rId2"/>
    <p:sldId id="258" r:id="rId3"/>
    <p:sldId id="288" r:id="rId4"/>
    <p:sldId id="292" r:id="rId5"/>
    <p:sldId id="259" r:id="rId6"/>
    <p:sldId id="260" r:id="rId7"/>
    <p:sldId id="293" r:id="rId8"/>
    <p:sldId id="297" r:id="rId9"/>
    <p:sldId id="337" r:id="rId10"/>
    <p:sldId id="338" r:id="rId11"/>
    <p:sldId id="339" r:id="rId12"/>
    <p:sldId id="340" r:id="rId13"/>
    <p:sldId id="341" r:id="rId14"/>
    <p:sldId id="302" r:id="rId15"/>
    <p:sldId id="265" r:id="rId16"/>
    <p:sldId id="303" r:id="rId17"/>
    <p:sldId id="312" r:id="rId18"/>
    <p:sldId id="313" r:id="rId19"/>
    <p:sldId id="336" r:id="rId20"/>
    <p:sldId id="330" r:id="rId21"/>
    <p:sldId id="331" r:id="rId22"/>
    <p:sldId id="314" r:id="rId23"/>
    <p:sldId id="329" r:id="rId24"/>
    <p:sldId id="315" r:id="rId25"/>
    <p:sldId id="305" r:id="rId26"/>
    <p:sldId id="316" r:id="rId27"/>
    <p:sldId id="333" r:id="rId28"/>
    <p:sldId id="334" r:id="rId29"/>
    <p:sldId id="317" r:id="rId30"/>
    <p:sldId id="311" r:id="rId31"/>
    <p:sldId id="306" r:id="rId32"/>
    <p:sldId id="318" r:id="rId33"/>
    <p:sldId id="319" r:id="rId34"/>
    <p:sldId id="320" r:id="rId35"/>
    <p:sldId id="321" r:id="rId36"/>
    <p:sldId id="307" r:id="rId37"/>
    <p:sldId id="264" r:id="rId38"/>
    <p:sldId id="322" r:id="rId39"/>
    <p:sldId id="323" r:id="rId40"/>
    <p:sldId id="324" r:id="rId41"/>
    <p:sldId id="332" r:id="rId42"/>
    <p:sldId id="308" r:id="rId43"/>
    <p:sldId id="309" r:id="rId44"/>
    <p:sldId id="289" r:id="rId45"/>
    <p:sldId id="327" r:id="rId46"/>
    <p:sldId id="328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AF"/>
    <a:srgbClr val="FFB7B7"/>
    <a:srgbClr val="AAEEFC"/>
    <a:srgbClr val="C3F3FD"/>
    <a:srgbClr val="FFFFFF"/>
    <a:srgbClr val="FFFABD"/>
    <a:srgbClr val="FFFA97"/>
    <a:srgbClr val="CDF89A"/>
    <a:srgbClr val="D2FB9B"/>
    <a:srgbClr val="D7F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 autoAdjust="0"/>
    <p:restoredTop sz="94660"/>
  </p:normalViewPr>
  <p:slideViewPr>
    <p:cSldViewPr snapToGrid="0">
      <p:cViewPr varScale="1">
        <p:scale>
          <a:sx n="44" d="100"/>
          <a:sy n="44" d="100"/>
        </p:scale>
        <p:origin x="77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31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3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5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4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33575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33655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0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5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25" y="987425"/>
            <a:ext cx="673576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3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08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0100" y="987425"/>
            <a:ext cx="67452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13" y="20510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6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B206F-75F2-4065-9405-FD2FF66DCAB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1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f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fif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f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82471" y="1821610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96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7479" y="3919508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F8500-7DA5-439E-9AFB-0870F472A1C1}"/>
              </a:ext>
            </a:extLst>
          </p:cNvPr>
          <p:cNvSpPr txBox="1"/>
          <p:nvPr/>
        </p:nvSpPr>
        <p:spPr>
          <a:xfrm>
            <a:off x="9005103" y="5106779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</a:t>
            </a:r>
          </a:p>
          <a:p>
            <a:r>
              <a:rPr lang="ko-KR" altLang="en-US" dirty="0"/>
              <a:t>전현우 </a:t>
            </a:r>
            <a:r>
              <a:rPr lang="en-US" altLang="ko-KR" dirty="0"/>
              <a:t>2013182039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김민정 </a:t>
            </a:r>
            <a:r>
              <a:rPr lang="en-US" altLang="ko-KR" dirty="0"/>
              <a:t>2015184008</a:t>
            </a:r>
          </a:p>
          <a:p>
            <a:r>
              <a:rPr lang="ko-KR" altLang="en-US" dirty="0"/>
              <a:t>강현웅 </a:t>
            </a:r>
            <a:r>
              <a:rPr lang="en-US" altLang="ko-KR" dirty="0"/>
              <a:t>2013180001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21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59C7B9-1C68-4E03-8247-9C3472358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04" y="0"/>
            <a:ext cx="9144000" cy="6858000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75087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rgbClr val="D2F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65E48B-9D66-475D-B6D0-B2F569B5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04203"/>
              </p:ext>
            </p:extLst>
          </p:nvPr>
        </p:nvGraphicFramePr>
        <p:xfrm>
          <a:off x="215153" y="1678516"/>
          <a:ext cx="5378825" cy="399230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비제</a:t>
                      </a:r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컨셉 미정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연두색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라임 그린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/>
                        <a:t>집중형 공격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전격 등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1AD9C50-1DE7-45B2-A8A9-DC59FA4CF9B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40" y="2868196"/>
            <a:ext cx="2225040" cy="222504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5BE0444-FACB-43A0-8310-2C71059BD400}"/>
              </a:ext>
            </a:extLst>
          </p:cNvPr>
          <p:cNvSpPr/>
          <p:nvPr/>
        </p:nvSpPr>
        <p:spPr>
          <a:xfrm>
            <a:off x="9782574" y="2085370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10m/s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ED3CE00-CAE9-49E5-BE8B-FCDED1A7855E}"/>
              </a:ext>
            </a:extLst>
          </p:cNvPr>
          <p:cNvSpPr/>
          <p:nvPr/>
        </p:nvSpPr>
        <p:spPr>
          <a:xfrm>
            <a:off x="10393385" y="2191902"/>
            <a:ext cx="712140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68CC721-6B60-401B-A6B6-C8CAD05A43AF}"/>
              </a:ext>
            </a:extLst>
          </p:cNvPr>
          <p:cNvSpPr/>
          <p:nvPr/>
        </p:nvSpPr>
        <p:spPr>
          <a:xfrm>
            <a:off x="10393385" y="2191902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99EE5E1-5CE2-4B2C-81B1-7FA7E77783FC}"/>
              </a:ext>
            </a:extLst>
          </p:cNvPr>
          <p:cNvSpPr/>
          <p:nvPr/>
        </p:nvSpPr>
        <p:spPr>
          <a:xfrm>
            <a:off x="10393385" y="2471727"/>
            <a:ext cx="1062096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0C8245D-8620-4312-85AA-EBDA60CA094C}"/>
              </a:ext>
            </a:extLst>
          </p:cNvPr>
          <p:cNvSpPr/>
          <p:nvPr/>
        </p:nvSpPr>
        <p:spPr>
          <a:xfrm>
            <a:off x="10393385" y="2471727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197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1FE84D-720E-47D7-8B4C-97328E401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1"/>
            <a:ext cx="9144000" cy="6858000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75087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rgbClr val="FFF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352F0C-A716-4751-AC20-AE7F8A849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761062"/>
              </p:ext>
            </p:extLst>
          </p:nvPr>
        </p:nvGraphicFramePr>
        <p:xfrm>
          <a:off x="218614" y="1685115"/>
          <a:ext cx="5347050" cy="457929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585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1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세이콴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7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인도자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다섯  번째 마녀</a:t>
                      </a:r>
                      <a:r>
                        <a:rPr lang="en-US" altLang="ko-KR" sz="1500" dirty="0"/>
                        <a:t>), </a:t>
                      </a:r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발키리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48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노란색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레몬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73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</a:t>
                      </a:r>
                      <a:r>
                        <a:rPr lang="ko-KR" altLang="en-US" sz="1500" dirty="0"/>
                        <a:t>원과 방패를 이용한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</a:t>
                      </a:r>
                      <a:r>
                        <a:rPr lang="ko-KR" altLang="en-US" sz="1500" dirty="0"/>
                        <a:t>스킬                                            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(</a:t>
                      </a:r>
                      <a:r>
                        <a:rPr lang="ko-KR" altLang="en-US" sz="1500" dirty="0"/>
                        <a:t>범위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방어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/>
                        <a:t>을 사용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406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단일 공격보단 범위공격 위주이며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근접한 다수의 적을 공격하는데 치중 되어있다</a:t>
                      </a:r>
                      <a:r>
                        <a:rPr lang="en-US" altLang="ko-KR" sz="15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A6919061-9EF5-44F6-A7B0-27ECF0298C9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25" y="3645495"/>
            <a:ext cx="1711137" cy="1401241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E6F4813-376D-45CC-8AFD-F14167700972}"/>
              </a:ext>
            </a:extLst>
          </p:cNvPr>
          <p:cNvSpPr/>
          <p:nvPr/>
        </p:nvSpPr>
        <p:spPr>
          <a:xfrm>
            <a:off x="9489612" y="330874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4m/s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64C2851-B876-470C-9F64-B8F6ABA3B0D3}"/>
              </a:ext>
            </a:extLst>
          </p:cNvPr>
          <p:cNvSpPr/>
          <p:nvPr/>
        </p:nvSpPr>
        <p:spPr>
          <a:xfrm>
            <a:off x="10100423" y="3415274"/>
            <a:ext cx="1402672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E5E2200-F6CF-469F-9BFD-1E5B33A24A29}"/>
              </a:ext>
            </a:extLst>
          </p:cNvPr>
          <p:cNvSpPr/>
          <p:nvPr/>
        </p:nvSpPr>
        <p:spPr>
          <a:xfrm>
            <a:off x="10100423" y="341527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6CA1DDE-0338-466A-ACF0-41D5A1CB41A1}"/>
              </a:ext>
            </a:extLst>
          </p:cNvPr>
          <p:cNvSpPr/>
          <p:nvPr/>
        </p:nvSpPr>
        <p:spPr>
          <a:xfrm>
            <a:off x="10100423" y="3695099"/>
            <a:ext cx="892762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5D03EC8-085F-4203-81BE-E1093B2D0E30}"/>
              </a:ext>
            </a:extLst>
          </p:cNvPr>
          <p:cNvSpPr/>
          <p:nvPr/>
        </p:nvSpPr>
        <p:spPr>
          <a:xfrm>
            <a:off x="10100423" y="369509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57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673E18-40B4-4E87-B22E-532B1BC5F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75087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8B17912-9B7C-4702-A2E0-16E465638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94244"/>
              </p:ext>
            </p:extLst>
          </p:nvPr>
        </p:nvGraphicFramePr>
        <p:xfrm>
          <a:off x="202726" y="1685115"/>
          <a:ext cx="5378825" cy="429531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칼리</a:t>
                      </a: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4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인도자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다섯  번째 마녀</a:t>
                      </a:r>
                      <a:r>
                        <a:rPr lang="en-US" altLang="ko-KR" sz="1500" dirty="0"/>
                        <a:t>), </a:t>
                      </a:r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항해사</a:t>
                      </a: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37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흰색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화이트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928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없음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파티클이나</a:t>
                      </a:r>
                      <a:r>
                        <a:rPr lang="ko-KR" altLang="en-US" sz="1500" dirty="0"/>
                        <a:t> 빛 효과로 </a:t>
                      </a:r>
                      <a:r>
                        <a:rPr lang="ko-KR" altLang="en-US" sz="1500" dirty="0" err="1"/>
                        <a:t>마법진</a:t>
                      </a:r>
                      <a:r>
                        <a:rPr lang="ko-KR" altLang="en-US" sz="1500" dirty="0"/>
                        <a:t> 대체</a:t>
                      </a:r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97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플레이어에게 진실을 알려주는 요소로 작용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아즈라의</a:t>
                      </a:r>
                      <a:r>
                        <a:rPr lang="ko-KR" altLang="en-US" sz="1500" dirty="0"/>
                        <a:t> 본 모습을 이끌어내는 캐릭터</a:t>
                      </a: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D9E299-CDD5-4D1F-976C-C37B650166E9}"/>
              </a:ext>
            </a:extLst>
          </p:cNvPr>
          <p:cNvSpPr/>
          <p:nvPr/>
        </p:nvSpPr>
        <p:spPr>
          <a:xfrm>
            <a:off x="9755943" y="3218896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10m/s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180cm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D671E81-2E15-4A79-A6DE-6C0A760FDB4C}"/>
              </a:ext>
            </a:extLst>
          </p:cNvPr>
          <p:cNvSpPr/>
          <p:nvPr/>
        </p:nvSpPr>
        <p:spPr>
          <a:xfrm>
            <a:off x="10366754" y="3325428"/>
            <a:ext cx="994362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7FABE14-F8ED-43C8-8886-303D12CC6D0A}"/>
              </a:ext>
            </a:extLst>
          </p:cNvPr>
          <p:cNvSpPr/>
          <p:nvPr/>
        </p:nvSpPr>
        <p:spPr>
          <a:xfrm>
            <a:off x="10366754" y="3325428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EC0150A-DBED-42F8-B16C-6FA64D16E251}"/>
              </a:ext>
            </a:extLst>
          </p:cNvPr>
          <p:cNvSpPr/>
          <p:nvPr/>
        </p:nvSpPr>
        <p:spPr>
          <a:xfrm>
            <a:off x="10366754" y="3605253"/>
            <a:ext cx="825029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C427BD7-7CF9-4568-B192-32F02085FA4A}"/>
              </a:ext>
            </a:extLst>
          </p:cNvPr>
          <p:cNvSpPr/>
          <p:nvPr/>
        </p:nvSpPr>
        <p:spPr>
          <a:xfrm>
            <a:off x="10366754" y="3605253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49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B0784B1-E756-4D8B-9971-9778CAE89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949" y="0"/>
            <a:ext cx="9144000" cy="6858000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75087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F695281-D9CA-4C20-91E1-783EFC8E7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446905"/>
              </p:ext>
            </p:extLst>
          </p:nvPr>
        </p:nvGraphicFramePr>
        <p:xfrm>
          <a:off x="202726" y="1685115"/>
          <a:ext cx="5378825" cy="44840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아즈라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꿈꾸는 자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최종 보스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보라색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 err="1"/>
                        <a:t>팔망성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육망성</a:t>
                      </a:r>
                      <a:r>
                        <a:rPr lang="ko-KR" altLang="en-US" sz="1500" dirty="0"/>
                        <a:t> 이용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전체적으로 우울한 스토리를 중화시켜 주는 성격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현실세계에선 성의 주인이자 진정한 마녀이지만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꿈속 세상에선 평범한 고등학생으로 인지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5D28A59-9C30-44F5-958A-54C13B84DE8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725" y="2898684"/>
            <a:ext cx="2179320" cy="217932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85D51A7-E1DC-4F25-B5BA-0B091AD012CB}"/>
              </a:ext>
            </a:extLst>
          </p:cNvPr>
          <p:cNvSpPr/>
          <p:nvPr/>
        </p:nvSpPr>
        <p:spPr>
          <a:xfrm>
            <a:off x="8749911" y="52358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C3A2810-809F-4CD9-A2BE-FAA079781E26}"/>
              </a:ext>
            </a:extLst>
          </p:cNvPr>
          <p:cNvSpPr/>
          <p:nvPr/>
        </p:nvSpPr>
        <p:spPr>
          <a:xfrm>
            <a:off x="9360722" y="630114"/>
            <a:ext cx="980314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008B7A7-3D81-4876-8569-5057C249ABA8}"/>
              </a:ext>
            </a:extLst>
          </p:cNvPr>
          <p:cNvSpPr/>
          <p:nvPr/>
        </p:nvSpPr>
        <p:spPr>
          <a:xfrm>
            <a:off x="9360722" y="63011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F09430-D9F8-4903-9A27-68C767713818}"/>
              </a:ext>
            </a:extLst>
          </p:cNvPr>
          <p:cNvSpPr/>
          <p:nvPr/>
        </p:nvSpPr>
        <p:spPr>
          <a:xfrm>
            <a:off x="9360722" y="909939"/>
            <a:ext cx="980314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46E6F63-1201-4942-B71F-F65331788242}"/>
              </a:ext>
            </a:extLst>
          </p:cNvPr>
          <p:cNvSpPr/>
          <p:nvPr/>
        </p:nvSpPr>
        <p:spPr>
          <a:xfrm>
            <a:off x="9360722" y="90993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5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26CBF1-929F-41F6-9C05-85B5FBE37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8" y="4272261"/>
            <a:ext cx="4174668" cy="238335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A0B169-6B58-4976-9A3B-5C80CA70E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463" y="1467634"/>
            <a:ext cx="4174668" cy="2398537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B90F59-D024-480A-B136-707085EE28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845" y="4734802"/>
            <a:ext cx="3073305" cy="1920815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D4530D-B491-4CDF-B647-5E42B99A6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646237"/>
            <a:ext cx="3624017" cy="2731671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F32EC8C-7307-45BE-AEDA-30D63ED3A4BD}"/>
              </a:ext>
            </a:extLst>
          </p:cNvPr>
          <p:cNvSpPr/>
          <p:nvPr/>
        </p:nvSpPr>
        <p:spPr>
          <a:xfrm>
            <a:off x="4438835" y="2271963"/>
            <a:ext cx="2618914" cy="1520408"/>
          </a:xfrm>
          <a:prstGeom prst="rightArrow">
            <a:avLst/>
          </a:prstGeom>
          <a:solidFill>
            <a:srgbClr val="F9BA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837A30-EF9C-47E3-ABD8-3DBA099A44A4}"/>
              </a:ext>
            </a:extLst>
          </p:cNvPr>
          <p:cNvSpPr txBox="1"/>
          <p:nvPr/>
        </p:nvSpPr>
        <p:spPr>
          <a:xfrm>
            <a:off x="4365623" y="1871853"/>
            <a:ext cx="1779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추가 기획 필요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3F6279-55A0-4433-9949-C8DD453CF63F}"/>
              </a:ext>
            </a:extLst>
          </p:cNvPr>
          <p:cNvSpPr txBox="1"/>
          <p:nvPr/>
        </p:nvSpPr>
        <p:spPr>
          <a:xfrm>
            <a:off x="4211930" y="388789"/>
            <a:ext cx="7980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보스와 맵 컨셉이 아직 부족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추후 업데이트 필요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초기 무쌍 식의 맵 진행을 구상했으나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조작의 변경으로 고정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맵에서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변화하는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적을 상대로 전투를  벌이도록 변경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콜로세움 형식을 지향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68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8577" y="807668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게임 진행 순서도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C2E4D6A-463F-4B9E-BBE3-418AE88D4E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86" y="1535705"/>
            <a:ext cx="4850130" cy="47625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E8D4E4-B81C-4B39-ADED-10E63FC47134}"/>
              </a:ext>
            </a:extLst>
          </p:cNvPr>
          <p:cNvSpPr txBox="1"/>
          <p:nvPr/>
        </p:nvSpPr>
        <p:spPr>
          <a:xfrm>
            <a:off x="6839222" y="2349086"/>
            <a:ext cx="4844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#1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전체 플레이 회상 후</a:t>
            </a:r>
            <a:r>
              <a:rPr lang="en-US" altLang="ko-KR" b="1" dirty="0"/>
              <a:t>, </a:t>
            </a:r>
            <a:r>
              <a:rPr lang="ko-KR" altLang="ko-KR" b="1" dirty="0"/>
              <a:t>해당 </a:t>
            </a:r>
            <a:r>
              <a:rPr lang="en-US" altLang="ko-KR" b="1" dirty="0"/>
              <a:t>stage</a:t>
            </a:r>
            <a:r>
              <a:rPr lang="ko-KR" altLang="ko-KR" b="1" dirty="0"/>
              <a:t>로 이동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#2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인플레이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넘어가기 전</a:t>
            </a:r>
            <a:r>
              <a:rPr lang="en-US" altLang="ko-KR" b="1" dirty="0"/>
              <a:t>, sub </a:t>
            </a:r>
            <a:r>
              <a:rPr lang="ko-KR" altLang="ko-KR" b="1" dirty="0"/>
              <a:t>저장</a:t>
            </a:r>
            <a:r>
              <a:rPr lang="en-US" altLang="ko-KR" b="1" dirty="0"/>
              <a:t>. </a:t>
            </a:r>
            <a:r>
              <a:rPr lang="ko-KR" altLang="ko-KR" b="1" dirty="0"/>
              <a:t>이전게임에서 불러올 수 있도록 임시로 데이터 저장</a:t>
            </a:r>
            <a:r>
              <a:rPr lang="en-US" altLang="ko-KR" b="1" dirty="0"/>
              <a:t>.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#3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스토리 진행 후</a:t>
            </a:r>
            <a:r>
              <a:rPr lang="en-US" altLang="ko-KR" b="1" dirty="0"/>
              <a:t>, </a:t>
            </a:r>
            <a:r>
              <a:rPr lang="ko-KR" altLang="ko-KR" b="1" dirty="0"/>
              <a:t>플레이 설정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진행</a:t>
            </a:r>
            <a:r>
              <a:rPr lang="en-US" altLang="ko-KR" b="1" dirty="0"/>
              <a:t>, #3</a:t>
            </a:r>
            <a:r>
              <a:rPr lang="ko-KR" altLang="ko-KR" b="1" dirty="0"/>
              <a:t>영역에서 다음 스테이지에 대한 스토리 첨부</a:t>
            </a:r>
            <a:r>
              <a:rPr lang="en-US" altLang="ko-KR" b="1" dirty="0"/>
              <a:t>(</a:t>
            </a:r>
            <a:r>
              <a:rPr lang="ko-KR" altLang="ko-KR" b="1" dirty="0"/>
              <a:t>별도의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만들지</a:t>
            </a:r>
            <a:r>
              <a:rPr lang="en-US" altLang="ko-KR" b="1" dirty="0"/>
              <a:t>, </a:t>
            </a:r>
            <a:r>
              <a:rPr lang="ko-KR" altLang="ko-KR" b="1" dirty="0"/>
              <a:t>토의 필요</a:t>
            </a:r>
            <a:r>
              <a:rPr lang="en-US" altLang="ko-KR" b="1" dirty="0"/>
              <a:t>)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#4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en-US" b="1" dirty="0"/>
              <a:t>스테이지 보스를 캐릭터로 골라 </a:t>
            </a:r>
            <a:r>
              <a:rPr lang="en-US" altLang="ko-KR" b="1" dirty="0"/>
              <a:t>1:1</a:t>
            </a:r>
            <a:r>
              <a:rPr lang="ko-KR" altLang="en-US" b="1" dirty="0"/>
              <a:t>대전을 하는 플레이 구현 예정</a:t>
            </a:r>
            <a:r>
              <a:rPr lang="en-US" altLang="ko-KR" b="1" dirty="0"/>
              <a:t>(</a:t>
            </a:r>
            <a:r>
              <a:rPr lang="ko-KR" altLang="en-US" b="1" dirty="0"/>
              <a:t>추가 회의 필요</a:t>
            </a:r>
            <a:r>
              <a:rPr lang="en-US" altLang="ko-KR" b="1" dirty="0"/>
              <a:t>)</a:t>
            </a:r>
            <a:endParaRPr lang="ko-KR" altLang="ko-KR" sz="3200" b="1" dirty="0"/>
          </a:p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B56261-0E92-4EA9-91FD-9F090B3AA5D3}"/>
              </a:ext>
            </a:extLst>
          </p:cNvPr>
          <p:cNvSpPr/>
          <p:nvPr/>
        </p:nvSpPr>
        <p:spPr>
          <a:xfrm>
            <a:off x="1953087" y="4101483"/>
            <a:ext cx="257453" cy="21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9B20C-CEFE-469D-BD15-C57ABAC6884E}"/>
              </a:ext>
            </a:extLst>
          </p:cNvPr>
          <p:cNvSpPr txBox="1"/>
          <p:nvPr/>
        </p:nvSpPr>
        <p:spPr>
          <a:xfrm>
            <a:off x="1953087" y="4069515"/>
            <a:ext cx="3385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err="1"/>
              <a:t>튜</a:t>
            </a:r>
            <a:endParaRPr lang="ko-KR" alt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371576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76507C-0790-499E-AEE2-4F043A674ABA}"/>
              </a:ext>
            </a:extLst>
          </p:cNvPr>
          <p:cNvSpPr/>
          <p:nvPr/>
        </p:nvSpPr>
        <p:spPr>
          <a:xfrm>
            <a:off x="7954392" y="1799564"/>
            <a:ext cx="3959441" cy="39531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6FA611-0915-4F4A-BD00-5574FD552DBA}"/>
              </a:ext>
            </a:extLst>
          </p:cNvPr>
          <p:cNvSpPr/>
          <p:nvPr/>
        </p:nvSpPr>
        <p:spPr>
          <a:xfrm>
            <a:off x="279295" y="5597372"/>
            <a:ext cx="7000393" cy="998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2" name="그림 21" descr="C:\Users\woolo_so5omoy\AppData\Local\Microsoft\Windows\INetCache\Content.Word\오큘러스 터치 bbs.ruliweb.jpg">
            <a:extLst>
              <a:ext uri="{FF2B5EF4-FFF2-40B4-BE49-F238E27FC236}">
                <a16:creationId xmlns:a16="http://schemas.microsoft.com/office/drawing/2014/main" id="{A7CA5CD1-F3C6-4BD4-8B53-3007A22482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47" y="1646237"/>
            <a:ext cx="5352239" cy="363597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EEAA85-5065-4670-A58E-B284E5EEDB6D}"/>
              </a:ext>
            </a:extLst>
          </p:cNvPr>
          <p:cNvSpPr txBox="1"/>
          <p:nvPr/>
        </p:nvSpPr>
        <p:spPr>
          <a:xfrm>
            <a:off x="0" y="5829696"/>
            <a:ext cx="7125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대부분의 조작은 좌우의 </a:t>
            </a:r>
            <a:r>
              <a:rPr lang="en-US" altLang="ko-KR" dirty="0" err="1"/>
              <a:t>Thumbstick</a:t>
            </a:r>
            <a:r>
              <a:rPr lang="en-US" altLang="ko-KR" dirty="0"/>
              <a:t>(</a:t>
            </a:r>
            <a:r>
              <a:rPr lang="ko-KR" altLang="en-US" dirty="0"/>
              <a:t>게임 패드의 스틱 역할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ABXY Button</a:t>
            </a:r>
            <a:r>
              <a:rPr lang="ko-KR" altLang="en-US" dirty="0"/>
              <a:t>으로 이루어진다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B5B8CD1-D03A-4A67-8E6F-D0FED11EBD8B}"/>
              </a:ext>
            </a:extLst>
          </p:cNvPr>
          <p:cNvSpPr/>
          <p:nvPr/>
        </p:nvSpPr>
        <p:spPr>
          <a:xfrm>
            <a:off x="6670984" y="3195677"/>
            <a:ext cx="1283408" cy="852256"/>
          </a:xfrm>
          <a:prstGeom prst="rightArrow">
            <a:avLst/>
          </a:prstGeom>
          <a:solidFill>
            <a:srgbClr val="00FFF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7D7513-4A40-489F-8F91-86DFBF03C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686" y="1799564"/>
            <a:ext cx="3871314" cy="37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57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676AC-934C-4679-8F8A-1CEDD480F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2" y="1968484"/>
            <a:ext cx="2800741" cy="66684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662D5EE-814B-4991-9D40-BE05B677F192}"/>
              </a:ext>
            </a:extLst>
          </p:cNvPr>
          <p:cNvSpPr/>
          <p:nvPr/>
        </p:nvSpPr>
        <p:spPr>
          <a:xfrm>
            <a:off x="3449763" y="1968484"/>
            <a:ext cx="6777313" cy="2805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15000"/>
              </a:lnSpc>
              <a:buClr>
                <a:srgbClr val="000000"/>
              </a:buClr>
              <a:buSzPts val="1100"/>
              <a:buFont typeface="Times New Roman" panose="02020603050405020304" pitchFamily="18" charset="0"/>
              <a:buAutoNum type="alphaUcPeriod"/>
            </a:pP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주 컨트롤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오른손잡이 기준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A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 </a:t>
            </a: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버튼과 연계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공격을 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모드에 따라서 공격 위치는 변경될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속성의 모션에 따라 스킬의 </a:t>
            </a:r>
            <a:r>
              <a:rPr lang="ko-KR" altLang="en-US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차징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정도가 달라질 수 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Trigger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마법을 다시 선정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속성의 마법 진을 그리게 되며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그려진 마법을 장착하게 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1200" b="1" kern="100" dirty="0"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 err="1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Thumbstick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 변경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좌우를 이용하여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타겟을 변경할 수 있도록 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buClr>
                <a:srgbClr val="000000"/>
              </a:buClr>
              <a:buSzPts val="1100"/>
            </a:pPr>
            <a:endParaRPr lang="ko-KR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65D4536-C828-48A1-A754-1DA0DEB56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20" y="3123335"/>
            <a:ext cx="3918335" cy="330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79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676AC-934C-4679-8F8A-1CEDD480F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2" y="1968484"/>
            <a:ext cx="2800741" cy="666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853196-5E9F-409F-9518-D5EA3C978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43" y="2957573"/>
            <a:ext cx="3898635" cy="34726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C93DD8E-5C47-49F0-A0C7-94994F760535}"/>
              </a:ext>
            </a:extLst>
          </p:cNvPr>
          <p:cNvSpPr/>
          <p:nvPr/>
        </p:nvSpPr>
        <p:spPr>
          <a:xfrm>
            <a:off x="3449763" y="1782052"/>
            <a:ext cx="6862438" cy="398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Clr>
                <a:srgbClr val="000000"/>
              </a:buClr>
              <a:buSzPts val="1100"/>
              <a:buFont typeface="Times New Roman" panose="02020603050405020304" pitchFamily="18" charset="0"/>
              <a:buAutoNum type="alphaUcPeriod"/>
            </a:pP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보조 컨트롤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오른손잡이 기준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왼손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X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 </a:t>
            </a: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버튼과 연계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공격을 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모드에 따라서 공격 위치는 변경될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속성의 모션에 따라 스킬의 </a:t>
            </a:r>
            <a:r>
              <a:rPr lang="ko-KR" altLang="en-US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차징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정도가 달라질 수 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1524000" algn="just"/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Y </a:t>
            </a:r>
            <a:r>
              <a:rPr lang="ko-KR" altLang="en-US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모드를 변경한다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모드는 타겟 추적 모드와 공격 대응 모드가 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1524000" algn="just"/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Trigger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속성을 바꾼다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트리거를 누른 상태로 컨트롤러를 왼쪽 또는 오른쪽으로 이동 시킬 때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인덱스에 따른 속성을 변경 시킨다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1524000" algn="just"/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 err="1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Thumbstick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플레이어가 해당 방향으로 이동한다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MENU[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컨트롤러 설정에 따라 바뀌지 않음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항상 왼손 컨트롤러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)]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sub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설정을 활성화시키며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게임이 일시정지 상태가 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91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79FD6C-F640-4FFF-808A-88978CACD64B}"/>
              </a:ext>
            </a:extLst>
          </p:cNvPr>
          <p:cNvSpPr/>
          <p:nvPr/>
        </p:nvSpPr>
        <p:spPr>
          <a:xfrm>
            <a:off x="4737023" y="4097763"/>
            <a:ext cx="6477537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4B3869-19B9-4A16-9C25-8BFBDF734C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32" y="4698438"/>
            <a:ext cx="3451967" cy="199411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9B4336-5359-44D7-92A7-B1C65654566A}"/>
              </a:ext>
            </a:extLst>
          </p:cNvPr>
          <p:cNvSpPr/>
          <p:nvPr/>
        </p:nvSpPr>
        <p:spPr>
          <a:xfrm>
            <a:off x="4758441" y="1349819"/>
            <a:ext cx="6456120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877547-40BA-4E10-AF5A-F3EC97EDE548}"/>
              </a:ext>
            </a:extLst>
          </p:cNvPr>
          <p:cNvCxnSpPr>
            <a:stCxn id="33" idx="2"/>
            <a:endCxn id="52" idx="0"/>
          </p:cNvCxnSpPr>
          <p:nvPr/>
        </p:nvCxnSpPr>
        <p:spPr>
          <a:xfrm>
            <a:off x="9983312" y="2196846"/>
            <a:ext cx="0" cy="1032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F5103F-FE1A-4B45-835D-C2D0B60FB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49" y="1462123"/>
            <a:ext cx="3726485" cy="24843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FE34B3-94C3-42A3-9535-E26B29082C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89"/>
          <a:stretch/>
        </p:blipFill>
        <p:spPr>
          <a:xfrm>
            <a:off x="4817838" y="4698438"/>
            <a:ext cx="2884394" cy="199411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A4A772-2637-4B1B-B461-35271BA0236E}"/>
              </a:ext>
            </a:extLst>
          </p:cNvPr>
          <p:cNvSpPr/>
          <p:nvPr/>
        </p:nvSpPr>
        <p:spPr>
          <a:xfrm>
            <a:off x="9215022" y="1647085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마법진</a:t>
            </a:r>
            <a:r>
              <a:rPr lang="ko-KR" altLang="en-US" sz="1400" dirty="0">
                <a:solidFill>
                  <a:schemeClr val="tx1"/>
                </a:solidFill>
              </a:rPr>
              <a:t> 형성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23788ED-819A-4879-ABA0-9917E37DBBFB}"/>
              </a:ext>
            </a:extLst>
          </p:cNvPr>
          <p:cNvCxnSpPr>
            <a:cxnSpLocks/>
            <a:stCxn id="28" idx="1"/>
            <a:endCxn id="26" idx="1"/>
          </p:cNvCxnSpPr>
          <p:nvPr/>
        </p:nvCxnSpPr>
        <p:spPr>
          <a:xfrm rot="10800000">
            <a:off x="2144762" y="1921967"/>
            <a:ext cx="12700" cy="2742083"/>
          </a:xfrm>
          <a:prstGeom prst="bent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BB237D-2B77-42FC-8697-32B839864D07}"/>
              </a:ext>
            </a:extLst>
          </p:cNvPr>
          <p:cNvSpPr/>
          <p:nvPr/>
        </p:nvSpPr>
        <p:spPr>
          <a:xfrm>
            <a:off x="6312621" y="4187756"/>
            <a:ext cx="3349319" cy="546866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해당 속성의 모션에 따라 저장된 마법 발동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2F1209A-01DB-40B5-8E47-4B799B596E1F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3667776" y="2239893"/>
            <a:ext cx="0" cy="21062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3ECEE5-6F75-45F0-9753-DFFF185AF74D}"/>
              </a:ext>
            </a:extLst>
          </p:cNvPr>
          <p:cNvSpPr/>
          <p:nvPr/>
        </p:nvSpPr>
        <p:spPr>
          <a:xfrm>
            <a:off x="641385" y="2842834"/>
            <a:ext cx="1479610" cy="63585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1D5EE04-0868-4E93-BCE8-BCD13567702F}"/>
              </a:ext>
            </a:extLst>
          </p:cNvPr>
          <p:cNvSpPr/>
          <p:nvPr/>
        </p:nvSpPr>
        <p:spPr>
          <a:xfrm>
            <a:off x="9215022" y="2438156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 문양 등장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60421B-44A6-441B-AF6B-028FA386FA76}"/>
              </a:ext>
            </a:extLst>
          </p:cNvPr>
          <p:cNvSpPr/>
          <p:nvPr/>
        </p:nvSpPr>
        <p:spPr>
          <a:xfrm>
            <a:off x="9215022" y="3229227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마법 저장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26AE56B-3F23-4C82-89BB-8DB4DD96F175}"/>
              </a:ext>
            </a:extLst>
          </p:cNvPr>
          <p:cNvSpPr/>
          <p:nvPr/>
        </p:nvSpPr>
        <p:spPr>
          <a:xfrm>
            <a:off x="2144762" y="1604039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등록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92D171B-CD0D-4E2C-84B9-50E3356B5E4F}"/>
              </a:ext>
            </a:extLst>
          </p:cNvPr>
          <p:cNvSpPr/>
          <p:nvPr/>
        </p:nvSpPr>
        <p:spPr>
          <a:xfrm>
            <a:off x="2144762" y="4346122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사용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043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7362" y="2895624"/>
            <a:ext cx="478787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1.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연구 목적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2.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개요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3.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게임소개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4.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 플레이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5.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 특징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6.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진행 일정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7.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참고문헌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29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" y="2964941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13" y="219759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AA3ACC-1F33-46E4-9382-C6E88CB23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67" y="2001938"/>
            <a:ext cx="735576" cy="818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641626-D7DB-469A-9C56-4FA4FD58E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22" y="3795797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62" y="4541775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01" y="5862548"/>
            <a:ext cx="735576" cy="81845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1539365" y="5570392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1735481" y="5116445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일정 반경 내의 적이 위치 할 경우 자동으로 타깃으로 선정되며</a:t>
            </a:r>
            <a:r>
              <a:rPr lang="en-US" altLang="ko-KR" sz="1600" dirty="0"/>
              <a:t>, </a:t>
            </a:r>
            <a:r>
              <a:rPr lang="ko-KR" altLang="en-US" sz="1600" dirty="0"/>
              <a:t>공격 시 해당 타겟으로 날아간다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주 컨트롤러의 </a:t>
            </a:r>
            <a:r>
              <a:rPr lang="en-US" altLang="ko-KR" sz="1600" dirty="0"/>
              <a:t>Trigger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활용하여 </a:t>
            </a:r>
            <a:r>
              <a:rPr lang="en-US" altLang="ko-KR" sz="1600" dirty="0"/>
              <a:t>target</a:t>
            </a:r>
            <a:r>
              <a:rPr lang="ko-KR" altLang="en-US" sz="1600" dirty="0"/>
              <a:t>을 바꿀 수 있다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3405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16" y="3071610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97" y="226693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AA3ACC-1F33-46E4-9382-C6E88CB23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67" y="2001938"/>
            <a:ext cx="735576" cy="818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641626-D7DB-469A-9C56-4FA4FD58E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22" y="3795797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2" y="4377323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01" y="5862548"/>
            <a:ext cx="735576" cy="81845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2D46F27-B5B8-4F13-9229-06A5E4243B65}"/>
              </a:ext>
            </a:extLst>
          </p:cNvPr>
          <p:cNvGrpSpPr/>
          <p:nvPr/>
        </p:nvGrpSpPr>
        <p:grpSpPr>
          <a:xfrm>
            <a:off x="1539365" y="5116445"/>
            <a:ext cx="1077597" cy="1700034"/>
            <a:chOff x="1539365" y="5116445"/>
            <a:chExt cx="1077597" cy="170003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7FB3C1E-0D11-483C-8C1D-92AB9DDCD335}"/>
                </a:ext>
              </a:extLst>
            </p:cNvPr>
            <p:cNvSpPr/>
            <p:nvPr/>
          </p:nvSpPr>
          <p:spPr>
            <a:xfrm>
              <a:off x="1539365" y="5570392"/>
              <a:ext cx="1077597" cy="1246087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3B09A264-14BC-46BE-860A-6AAB26DECA5D}"/>
                </a:ext>
              </a:extLst>
            </p:cNvPr>
            <p:cNvSpPr/>
            <p:nvPr/>
          </p:nvSpPr>
          <p:spPr>
            <a:xfrm>
              <a:off x="1735481" y="5116445"/>
              <a:ext cx="793073" cy="3184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target</a:t>
              </a:r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 컨트롤러의 </a:t>
            </a:r>
            <a:r>
              <a:rPr lang="en-US" altLang="ko-KR" sz="1600" dirty="0"/>
              <a:t>Trigger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활용하여 </a:t>
            </a:r>
            <a:r>
              <a:rPr lang="en-US" altLang="ko-KR" sz="1600" dirty="0"/>
              <a:t>target</a:t>
            </a:r>
            <a:r>
              <a:rPr lang="ko-KR" altLang="en-US" sz="1600" dirty="0"/>
              <a:t>을 바꿀 수 있다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</p:txBody>
      </p:sp>
      <p:sp>
        <p:nvSpPr>
          <p:cNvPr id="3" name="막힌 원호 2">
            <a:extLst>
              <a:ext uri="{FF2B5EF4-FFF2-40B4-BE49-F238E27FC236}">
                <a16:creationId xmlns:a16="http://schemas.microsoft.com/office/drawing/2014/main" id="{9ECD2DA3-8CF1-4FBA-8DE9-92B974EAA517}"/>
              </a:ext>
            </a:extLst>
          </p:cNvPr>
          <p:cNvSpPr/>
          <p:nvPr/>
        </p:nvSpPr>
        <p:spPr>
          <a:xfrm flipV="1">
            <a:off x="7105347" y="5275682"/>
            <a:ext cx="3385356" cy="2127439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E8EFE96-348F-42BB-AA63-0C6CD7E68012}"/>
              </a:ext>
            </a:extLst>
          </p:cNvPr>
          <p:cNvSpPr/>
          <p:nvPr/>
        </p:nvSpPr>
        <p:spPr>
          <a:xfrm>
            <a:off x="6763404" y="557039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9C636CA-C197-43EF-A4F8-C6BE031E769B}"/>
              </a:ext>
            </a:extLst>
          </p:cNvPr>
          <p:cNvSpPr/>
          <p:nvPr/>
        </p:nvSpPr>
        <p:spPr>
          <a:xfrm>
            <a:off x="9438804" y="4736102"/>
            <a:ext cx="1591146" cy="16685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 </a:t>
            </a:r>
            <a:endParaRPr lang="en-US" altLang="ko-KR" dirty="0"/>
          </a:p>
          <a:p>
            <a:pPr algn="ctr"/>
            <a:r>
              <a:rPr lang="ko-KR" altLang="en-US" dirty="0"/>
              <a:t>컨트롤러</a:t>
            </a:r>
          </a:p>
        </p:txBody>
      </p:sp>
    </p:spTree>
    <p:extLst>
      <p:ext uri="{BB962C8B-B14F-4D97-AF65-F5344CB8AC3E}">
        <p14:creationId xmlns:p14="http://schemas.microsoft.com/office/powerpoint/2010/main" val="9863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-0.08698 -0.19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-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98 -0.19699 L -0.0483 -0.40023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3 -0.40023 L 0.3099 -0.2863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04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E4BA908-4354-42BF-9A61-08F07D74C2C8}"/>
              </a:ext>
            </a:extLst>
          </p:cNvPr>
          <p:cNvSpPr/>
          <p:nvPr/>
        </p:nvSpPr>
        <p:spPr>
          <a:xfrm>
            <a:off x="170687" y="1475804"/>
            <a:ext cx="6260019" cy="6260019"/>
          </a:xfrm>
          <a:prstGeom prst="ellipse">
            <a:avLst/>
          </a:pr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" y="2964941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13" y="219759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55" y="4357236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6" y="5463642"/>
            <a:ext cx="735576" cy="81845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6075170" y="5171486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6271286" y="4717539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타겟은 소멸 범위를 넘었을 경우 자동으로 다시 선정범위 내 가장 근거리의 타겟을 선정하도록 한다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1BCA676-5A30-4B1A-A695-2F5941B06149}"/>
              </a:ext>
            </a:extLst>
          </p:cNvPr>
          <p:cNvCxnSpPr/>
          <p:nvPr/>
        </p:nvCxnSpPr>
        <p:spPr>
          <a:xfrm>
            <a:off x="7076167" y="2389351"/>
            <a:ext cx="601637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  <a:p>
            <a:r>
              <a:rPr lang="ko-KR" altLang="en-US" dirty="0"/>
              <a:t>타겟 소멸 범위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4D0C94D-A73D-4E00-ADAB-05C2ECF4A022}"/>
              </a:ext>
            </a:extLst>
          </p:cNvPr>
          <p:cNvSpPr/>
          <p:nvPr/>
        </p:nvSpPr>
        <p:spPr>
          <a:xfrm>
            <a:off x="514350" y="4177320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7">
            <a:extLst>
              <a:ext uri="{FF2B5EF4-FFF2-40B4-BE49-F238E27FC236}">
                <a16:creationId xmlns:a16="http://schemas.microsoft.com/office/drawing/2014/main" id="{373EC39D-D67B-4FF0-BF8D-C7FAE969F222}"/>
              </a:ext>
            </a:extLst>
          </p:cNvPr>
          <p:cNvSpPr/>
          <p:nvPr/>
        </p:nvSpPr>
        <p:spPr>
          <a:xfrm>
            <a:off x="354576" y="3743596"/>
            <a:ext cx="1261036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New target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55B328F-1820-4921-8A00-CD52BDD7FC67}"/>
              </a:ext>
            </a:extLst>
          </p:cNvPr>
          <p:cNvCxnSpPr>
            <a:cxnSpLocks/>
          </p:cNvCxnSpPr>
          <p:nvPr/>
        </p:nvCxnSpPr>
        <p:spPr>
          <a:xfrm>
            <a:off x="5729987" y="4876776"/>
            <a:ext cx="1725735" cy="17501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2364695-3DAE-42AD-AE9B-56AF88E739E1}"/>
              </a:ext>
            </a:extLst>
          </p:cNvPr>
          <p:cNvCxnSpPr>
            <a:cxnSpLocks/>
          </p:cNvCxnSpPr>
          <p:nvPr/>
        </p:nvCxnSpPr>
        <p:spPr>
          <a:xfrm flipH="1">
            <a:off x="5703697" y="4866895"/>
            <a:ext cx="1692856" cy="17442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313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6F4712B-61A2-47D1-9939-EA3C5C6A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205" y="3109942"/>
            <a:ext cx="1460024" cy="2212428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B831484-437D-4D07-B834-1149CE236E71}"/>
              </a:ext>
            </a:extLst>
          </p:cNvPr>
          <p:cNvSpPr/>
          <p:nvPr/>
        </p:nvSpPr>
        <p:spPr>
          <a:xfrm>
            <a:off x="6988138" y="3711073"/>
            <a:ext cx="1189978" cy="13760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7">
            <a:extLst>
              <a:ext uri="{FF2B5EF4-FFF2-40B4-BE49-F238E27FC236}">
                <a16:creationId xmlns:a16="http://schemas.microsoft.com/office/drawing/2014/main" id="{324D30D8-F95D-4CCC-8DB8-134311338B37}"/>
              </a:ext>
            </a:extLst>
          </p:cNvPr>
          <p:cNvSpPr/>
          <p:nvPr/>
        </p:nvSpPr>
        <p:spPr>
          <a:xfrm>
            <a:off x="7193295" y="3337367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3A944EE5-8F2E-46C8-9ECD-BDA5CD51B4E0}"/>
              </a:ext>
            </a:extLst>
          </p:cNvPr>
          <p:cNvSpPr/>
          <p:nvPr/>
        </p:nvSpPr>
        <p:spPr>
          <a:xfrm>
            <a:off x="7692745" y="2232944"/>
            <a:ext cx="1843352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타겟 추적 모드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6B4A44D-FA98-4094-87C7-DDAA6FD43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92" y="3797054"/>
            <a:ext cx="737776" cy="132498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5E0300B-2DC0-4D00-A9D1-6388A7182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71717" y="4048512"/>
            <a:ext cx="1298325" cy="70115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F1C7D0E-E3FE-402A-8E5C-AB8402859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714">
            <a:off x="8298401" y="4817211"/>
            <a:ext cx="1417443" cy="60965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67BEECE-A112-4E48-BEEA-EA34DD040CF6}"/>
              </a:ext>
            </a:extLst>
          </p:cNvPr>
          <p:cNvSpPr/>
          <p:nvPr/>
        </p:nvSpPr>
        <p:spPr>
          <a:xfrm>
            <a:off x="8527473" y="5656019"/>
            <a:ext cx="2882520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1D10C5-76AA-41D1-BFE8-85D639E62B5A}"/>
              </a:ext>
            </a:extLst>
          </p:cNvPr>
          <p:cNvSpPr txBox="1"/>
          <p:nvPr/>
        </p:nvSpPr>
        <p:spPr>
          <a:xfrm>
            <a:off x="8527472" y="577881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타겟을 향한 무조건적 공격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60B3EA-40D0-4B58-B67F-3E1A4823D431}"/>
              </a:ext>
            </a:extLst>
          </p:cNvPr>
          <p:cNvSpPr txBox="1"/>
          <p:nvPr/>
        </p:nvSpPr>
        <p:spPr>
          <a:xfrm>
            <a:off x="1741537" y="1985233"/>
            <a:ext cx="42974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부 컨트롤러의 트리거로 전환 가능하며</a:t>
            </a:r>
            <a:r>
              <a:rPr lang="en-US" altLang="ko-KR" sz="1600" b="1" dirty="0"/>
              <a:t>,</a:t>
            </a:r>
          </a:p>
          <a:p>
            <a:r>
              <a:rPr lang="ko-KR" altLang="en-US" sz="1600" b="1" dirty="0"/>
              <a:t>선택된 타겟에게 마법이 날아간다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이때 동일 선상에 공격이 날아온다면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대응 모드와 마찬가지로 상쇄된다</a:t>
            </a:r>
            <a:r>
              <a:rPr lang="en-US" altLang="ko-KR" sz="1600" b="1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Ex)</a:t>
            </a:r>
          </a:p>
          <a:p>
            <a:r>
              <a:rPr lang="ko-KR" altLang="en-US" sz="1600" dirty="0" err="1"/>
              <a:t>고블린</a:t>
            </a:r>
            <a:r>
              <a:rPr lang="en-US" altLang="ko-KR" sz="1600" dirty="0"/>
              <a:t>1</a:t>
            </a:r>
            <a:r>
              <a:rPr lang="ko-KR" altLang="en-US" sz="1600" dirty="0"/>
              <a:t>에게 마법</a:t>
            </a:r>
            <a:r>
              <a:rPr lang="en-US" altLang="ko-KR" sz="1600" dirty="0"/>
              <a:t>(200)</a:t>
            </a:r>
          </a:p>
          <a:p>
            <a:r>
              <a:rPr lang="ko-KR" altLang="en-US" sz="1600" dirty="0"/>
              <a:t>동일선상에 공격</a:t>
            </a:r>
            <a:r>
              <a:rPr lang="en-US" altLang="ko-KR" sz="1600" dirty="0"/>
              <a:t>(100)</a:t>
            </a:r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(100) vs</a:t>
            </a:r>
            <a:r>
              <a:rPr lang="ko-KR" altLang="en-US" sz="1600" dirty="0"/>
              <a:t> 마법</a:t>
            </a:r>
            <a:r>
              <a:rPr lang="en-US" altLang="ko-KR" sz="1600" dirty="0"/>
              <a:t>(200)-&gt;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 -&gt; </a:t>
            </a:r>
            <a:r>
              <a:rPr lang="ko-KR" altLang="en-US" sz="1600" dirty="0" err="1"/>
              <a:t>고블린</a:t>
            </a:r>
            <a:r>
              <a:rPr lang="en-US" altLang="ko-KR" sz="1600" dirty="0"/>
              <a:t>1</a:t>
            </a:r>
            <a:r>
              <a:rPr lang="ko-KR" altLang="en-US" sz="1600" dirty="0"/>
              <a:t> 추적</a:t>
            </a:r>
            <a:endParaRPr lang="en-US" altLang="ko-KR" sz="1600" dirty="0"/>
          </a:p>
        </p:txBody>
      </p:sp>
      <p:sp>
        <p:nvSpPr>
          <p:cNvPr id="28" name="막힌 원호 27">
            <a:extLst>
              <a:ext uri="{FF2B5EF4-FFF2-40B4-BE49-F238E27FC236}">
                <a16:creationId xmlns:a16="http://schemas.microsoft.com/office/drawing/2014/main" id="{F420BF08-8230-4541-9964-1546B146EF82}"/>
              </a:ext>
            </a:extLst>
          </p:cNvPr>
          <p:cNvSpPr/>
          <p:nvPr/>
        </p:nvSpPr>
        <p:spPr>
          <a:xfrm flipV="1">
            <a:off x="761601" y="5275682"/>
            <a:ext cx="3385356" cy="2127439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0ACADAA-9FB8-4380-8D62-88B139632A60}"/>
              </a:ext>
            </a:extLst>
          </p:cNvPr>
          <p:cNvSpPr/>
          <p:nvPr/>
        </p:nvSpPr>
        <p:spPr>
          <a:xfrm>
            <a:off x="3449763" y="557039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5A22B83-0097-4BA6-80B5-A9B288373B8B}"/>
              </a:ext>
            </a:extLst>
          </p:cNvPr>
          <p:cNvSpPr/>
          <p:nvPr/>
        </p:nvSpPr>
        <p:spPr>
          <a:xfrm>
            <a:off x="289438" y="4736102"/>
            <a:ext cx="1591146" cy="16685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 </a:t>
            </a:r>
            <a:endParaRPr lang="en-US" altLang="ko-KR" dirty="0"/>
          </a:p>
          <a:p>
            <a:pPr algn="ctr"/>
            <a:r>
              <a:rPr lang="ko-KR" altLang="en-US" dirty="0"/>
              <a:t>컨트롤러</a:t>
            </a:r>
          </a:p>
        </p:txBody>
      </p:sp>
    </p:spTree>
    <p:extLst>
      <p:ext uri="{BB962C8B-B14F-4D97-AF65-F5344CB8AC3E}">
        <p14:creationId xmlns:p14="http://schemas.microsoft.com/office/powerpoint/2010/main" val="414622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37" y="3109942"/>
            <a:ext cx="1460024" cy="221242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514350" y="3711073"/>
            <a:ext cx="1189978" cy="13760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719507" y="3337367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31" name="모서리가 둥근 직사각형 27">
            <a:extLst>
              <a:ext uri="{FF2B5EF4-FFF2-40B4-BE49-F238E27FC236}">
                <a16:creationId xmlns:a16="http://schemas.microsoft.com/office/drawing/2014/main" id="{98501E4E-1BD4-4D77-95C7-EC819A87E4E4}"/>
              </a:ext>
            </a:extLst>
          </p:cNvPr>
          <p:cNvSpPr/>
          <p:nvPr/>
        </p:nvSpPr>
        <p:spPr>
          <a:xfrm>
            <a:off x="1840881" y="2232944"/>
            <a:ext cx="1843352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공격 대응 모드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1F4E5-E8E7-4DA8-9BC7-6C98A65EE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2957" y="4135024"/>
            <a:ext cx="1298325" cy="7011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B561E3-574D-4AD9-B4B1-442055D3B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04" y="3736599"/>
            <a:ext cx="737776" cy="13249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E66DE2-6EA8-430A-8B74-1B2F3FFB9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73" y="4236220"/>
            <a:ext cx="1417443" cy="60965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3AEB45-5A30-4ACC-8EB6-505B7D95D911}"/>
              </a:ext>
            </a:extLst>
          </p:cNvPr>
          <p:cNvSpPr/>
          <p:nvPr/>
        </p:nvSpPr>
        <p:spPr>
          <a:xfrm>
            <a:off x="719507" y="5654224"/>
            <a:ext cx="4320413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BB6B2C-264B-4462-891E-E72DFE327029}"/>
              </a:ext>
            </a:extLst>
          </p:cNvPr>
          <p:cNvSpPr txBox="1"/>
          <p:nvPr/>
        </p:nvSpPr>
        <p:spPr>
          <a:xfrm>
            <a:off x="719507" y="5777020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플레이어를 향한 공격을 우선적으로 방어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CA51B-6DFB-4201-A173-AAFCC09461EC}"/>
              </a:ext>
            </a:extLst>
          </p:cNvPr>
          <p:cNvSpPr txBox="1"/>
          <p:nvPr/>
        </p:nvSpPr>
        <p:spPr>
          <a:xfrm>
            <a:off x="7190278" y="3371209"/>
            <a:ext cx="429742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부 컨트롤러의 트리거로 전환 가능하며</a:t>
            </a:r>
            <a:r>
              <a:rPr lang="en-US" altLang="ko-KR" sz="1600" b="1" dirty="0"/>
              <a:t>,</a:t>
            </a:r>
          </a:p>
          <a:p>
            <a:r>
              <a:rPr lang="ko-KR" altLang="en-US" sz="1600" b="1" dirty="0"/>
              <a:t>캐릭터를 향해 날아오는 공격들에게 마법이 발동하며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상대의 공격을 상쇄시킨다</a:t>
            </a:r>
            <a:r>
              <a:rPr lang="en-US" altLang="ko-KR" sz="1600" b="1" dirty="0"/>
              <a:t>. </a:t>
            </a:r>
          </a:p>
          <a:p>
            <a:r>
              <a:rPr lang="ko-KR" altLang="en-US" sz="1600" b="1" dirty="0"/>
              <a:t>공격과 충돌 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공격의 레벨에 따라  마법의 공격력이 상쇄되며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공격력이 </a:t>
            </a:r>
            <a:r>
              <a:rPr lang="en-US" altLang="ko-KR" sz="1600" b="1" dirty="0"/>
              <a:t>10</a:t>
            </a:r>
            <a:r>
              <a:rPr lang="ko-KR" altLang="en-US" sz="1600" b="1" dirty="0"/>
              <a:t>이하가 될 시 마법은 소멸한다</a:t>
            </a:r>
            <a:r>
              <a:rPr lang="en-US" altLang="ko-KR" sz="1600" b="1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Ex)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(100) vs </a:t>
            </a:r>
            <a:r>
              <a:rPr lang="ko-KR" altLang="en-US" sz="1600" dirty="0"/>
              <a:t>마법</a:t>
            </a:r>
            <a:r>
              <a:rPr lang="en-US" altLang="ko-KR" sz="1600" dirty="0"/>
              <a:t>(200)-&gt;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</a:t>
            </a:r>
          </a:p>
          <a:p>
            <a:r>
              <a:rPr lang="ko-KR" altLang="en-US" sz="1600" dirty="0"/>
              <a:t>공격 </a:t>
            </a:r>
            <a:r>
              <a:rPr lang="en-US" altLang="ko-KR" sz="1600" dirty="0"/>
              <a:t>(90) </a:t>
            </a:r>
            <a:r>
              <a:rPr lang="ko-KR" altLang="en-US" sz="1600" dirty="0"/>
              <a:t> </a:t>
            </a:r>
            <a:r>
              <a:rPr lang="en-US" altLang="ko-KR" sz="1600" dirty="0"/>
              <a:t>vs</a:t>
            </a:r>
            <a:r>
              <a:rPr lang="ko-KR" altLang="en-US" sz="1600" dirty="0"/>
              <a:t> 마법</a:t>
            </a:r>
            <a:r>
              <a:rPr lang="en-US" altLang="ko-KR" sz="1600" dirty="0"/>
              <a:t>(100)-&gt;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(10) -&gt;</a:t>
            </a:r>
            <a:r>
              <a:rPr lang="ko-KR" altLang="en-US" sz="1600" dirty="0"/>
              <a:t>소멸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(200) vs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(100)-&gt; </a:t>
            </a:r>
            <a:r>
              <a:rPr lang="ko-KR" altLang="en-US" sz="1600" dirty="0"/>
              <a:t>공격</a:t>
            </a:r>
            <a:r>
              <a:rPr lang="en-US" altLang="ko-KR" sz="1600" dirty="0"/>
              <a:t>(100)-&gt;</a:t>
            </a:r>
            <a:r>
              <a:rPr lang="ko-KR" altLang="en-US" sz="1600" dirty="0"/>
              <a:t>계속 플레이어 추적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10119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6F2BD2F-0AE7-40F1-A571-D49EDC45AB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3613" y="1893925"/>
            <a:ext cx="4353735" cy="300180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2C1BE7A-B5FD-4FF2-9E83-0EA8C0E3E4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1930773"/>
            <a:ext cx="1337734" cy="1330451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0FCF2-8A47-4192-AC9D-416302B64149}"/>
              </a:ext>
            </a:extLst>
          </p:cNvPr>
          <p:cNvCxnSpPr>
            <a:cxnSpLocks/>
          </p:cNvCxnSpPr>
          <p:nvPr/>
        </p:nvCxnSpPr>
        <p:spPr>
          <a:xfrm flipH="1">
            <a:off x="6661622" y="3394827"/>
            <a:ext cx="7995" cy="54384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3E2AB25-D7DD-46DF-95A7-1CAC0AA48FA8}"/>
              </a:ext>
            </a:extLst>
          </p:cNvPr>
          <p:cNvCxnSpPr>
            <a:cxnSpLocks/>
          </p:cNvCxnSpPr>
          <p:nvPr/>
        </p:nvCxnSpPr>
        <p:spPr>
          <a:xfrm flipV="1">
            <a:off x="8056209" y="5072193"/>
            <a:ext cx="660369" cy="3998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C61D5EC9-5A72-4CBB-9B17-88854C6CE1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60" y="3545759"/>
            <a:ext cx="2767726" cy="276772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F483DD2-D100-4814-AC81-8899AADAC16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06" y="4090492"/>
            <a:ext cx="2113021" cy="1971398"/>
          </a:xfrm>
          <a:prstGeom prst="rect">
            <a:avLst/>
          </a:prstGeom>
        </p:spPr>
      </p:pic>
      <p:sp>
        <p:nvSpPr>
          <p:cNvPr id="2054" name="직사각형 2053">
            <a:extLst>
              <a:ext uri="{FF2B5EF4-FFF2-40B4-BE49-F238E27FC236}">
                <a16:creationId xmlns:a16="http://schemas.microsoft.com/office/drawing/2014/main" id="{39249219-586C-44AF-8CF5-52A239A443BD}"/>
              </a:ext>
            </a:extLst>
          </p:cNvPr>
          <p:cNvSpPr/>
          <p:nvPr/>
        </p:nvSpPr>
        <p:spPr>
          <a:xfrm>
            <a:off x="4787348" y="2620821"/>
            <a:ext cx="609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0" algn="just"/>
            <a:r>
              <a:rPr lang="ko-KR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발현과 함께 전체 문양과 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048000" algn="just"/>
            <a:r>
              <a:rPr lang="ko-KR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 색상발현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612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8FFD9B-4EC2-45F2-A187-9148D36B49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7" y="1478965"/>
            <a:ext cx="2767726" cy="27677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1F3F7A-DA0A-47B0-A8BC-EA5C17A7578E}"/>
              </a:ext>
            </a:extLst>
          </p:cNvPr>
          <p:cNvSpPr txBox="1"/>
          <p:nvPr/>
        </p:nvSpPr>
        <p:spPr>
          <a:xfrm>
            <a:off x="43022" y="4511078"/>
            <a:ext cx="3406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해당 속성이 발현 되면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플레이어가 선택한 스킬이 내부적으로 저장된다</a:t>
            </a:r>
            <a:r>
              <a:rPr lang="en-US" altLang="ko-KR" sz="1600" b="1" dirty="0"/>
              <a:t>.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DA2CBB-1512-492E-B41E-7445781B4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63" y="1641500"/>
            <a:ext cx="3876643" cy="1437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03807-B999-45C7-90C2-1303A43883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515" y="4559921"/>
            <a:ext cx="3668857" cy="20637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91743A-5A1C-4681-B312-0E001F258124}"/>
              </a:ext>
            </a:extLst>
          </p:cNvPr>
          <p:cNvSpPr txBox="1"/>
          <p:nvPr/>
        </p:nvSpPr>
        <p:spPr>
          <a:xfrm>
            <a:off x="4091926" y="4760790"/>
            <a:ext cx="3406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기본적으로 착용된 </a:t>
            </a:r>
            <a:r>
              <a:rPr lang="ko-KR" altLang="en-US" sz="1600" dirty="0" err="1"/>
              <a:t>건틀릿은</a:t>
            </a:r>
            <a:r>
              <a:rPr lang="ko-KR" altLang="en-US" sz="1600" dirty="0"/>
              <a:t> 플레이어의 속성에 따른 마법 무기로 변신한다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0FD7FA8-0182-41F9-A141-74690D9A624D}"/>
              </a:ext>
            </a:extLst>
          </p:cNvPr>
          <p:cNvSpPr/>
          <p:nvPr/>
        </p:nvSpPr>
        <p:spPr>
          <a:xfrm rot="2866547">
            <a:off x="6992640" y="3248454"/>
            <a:ext cx="1012055" cy="95904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430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F3F7A-DA0A-47B0-A8BC-EA5C17A7578E}"/>
              </a:ext>
            </a:extLst>
          </p:cNvPr>
          <p:cNvSpPr txBox="1"/>
          <p:nvPr/>
        </p:nvSpPr>
        <p:spPr>
          <a:xfrm>
            <a:off x="238331" y="4735771"/>
            <a:ext cx="34067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유저는 해당 무기에 맞는 모션을 취해 마법 공격을 발동한다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이때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양쪽 컨트롤러의 키를 동시에 누르고 있어야 활성화되며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동작이 클수록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버튼을 </a:t>
            </a:r>
            <a:r>
              <a:rPr lang="en-US" altLang="ko-KR" sz="1600" b="1" dirty="0"/>
              <a:t>off</a:t>
            </a:r>
            <a:r>
              <a:rPr lang="ko-KR" altLang="en-US" sz="1600" b="1" dirty="0"/>
              <a:t>했을 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시작점과의 </a:t>
            </a:r>
            <a:r>
              <a:rPr lang="en-US" altLang="ko-KR" sz="1600" b="1" dirty="0"/>
              <a:t>distance </a:t>
            </a:r>
            <a:r>
              <a:rPr lang="ko-KR" altLang="en-US" sz="1600" b="1" dirty="0"/>
              <a:t>차이</a:t>
            </a:r>
            <a:r>
              <a:rPr lang="en-US" altLang="ko-KR" sz="1600" b="1" dirty="0"/>
              <a:t>) </a:t>
            </a:r>
            <a:r>
              <a:rPr lang="ko-KR" altLang="en-US" sz="1600" b="1" dirty="0" err="1"/>
              <a:t>차징</a:t>
            </a:r>
            <a:r>
              <a:rPr lang="ko-KR" altLang="en-US" sz="1600" b="1" dirty="0"/>
              <a:t> 게이지를 높인다</a:t>
            </a:r>
            <a:r>
              <a:rPr lang="en-US" altLang="ko-KR" sz="1600" b="1" dirty="0"/>
              <a:t>.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D7DA8A-8BB1-436F-BC17-678FB82585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9" y="2346922"/>
            <a:ext cx="3754901" cy="2038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130086-D512-4BC2-B7A9-1FC482D713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76" y="2887179"/>
            <a:ext cx="2686282" cy="15110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3973A7-A256-475F-B41F-327593028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043" y="4720697"/>
            <a:ext cx="2536748" cy="19002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94B4D2-8694-4E41-8F96-CF16592058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89" y="981449"/>
            <a:ext cx="2814657" cy="158324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A3F7A81-C096-48E6-B060-10433FAE220B}"/>
              </a:ext>
            </a:extLst>
          </p:cNvPr>
          <p:cNvSpPr/>
          <p:nvPr/>
        </p:nvSpPr>
        <p:spPr>
          <a:xfrm>
            <a:off x="7777180" y="3014372"/>
            <a:ext cx="843378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F4D4EE-2357-4337-81B1-A54A96D11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181" y="2853739"/>
            <a:ext cx="3293660" cy="16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04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F3F7A-DA0A-47B0-A8BC-EA5C17A7578E}"/>
              </a:ext>
            </a:extLst>
          </p:cNvPr>
          <p:cNvSpPr txBox="1"/>
          <p:nvPr/>
        </p:nvSpPr>
        <p:spPr>
          <a:xfrm>
            <a:off x="4392629" y="1646237"/>
            <a:ext cx="34067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차징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dirty="0" err="1"/>
              <a:t>차징을</a:t>
            </a:r>
            <a:r>
              <a:rPr lang="ko-KR" altLang="en-US" sz="1600" dirty="0"/>
              <a:t> 하는 동안 움직임 속도가 </a:t>
            </a:r>
            <a:r>
              <a:rPr lang="en-US" altLang="ko-KR" sz="1600" dirty="0"/>
              <a:t>*0.1</a:t>
            </a:r>
            <a:r>
              <a:rPr lang="ko-KR" altLang="en-US" sz="1600" dirty="0"/>
              <a:t>이 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각 스킬은 일정 </a:t>
            </a:r>
            <a:r>
              <a:rPr lang="ko-KR" altLang="en-US" sz="1600" dirty="0" err="1"/>
              <a:t>차징</a:t>
            </a:r>
            <a:r>
              <a:rPr lang="ko-KR" altLang="en-US" sz="1600" dirty="0"/>
              <a:t> 시간을 가지며</a:t>
            </a:r>
            <a:r>
              <a:rPr lang="en-US" altLang="ko-KR" sz="1600" dirty="0"/>
              <a:t>, </a:t>
            </a:r>
            <a:r>
              <a:rPr lang="ko-KR" altLang="en-US" sz="1600" dirty="0"/>
              <a:t>시간을 넘길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스킬 시전이 취소된다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 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4BFDC1-C2D9-47DF-9074-DD4AB3272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4108475"/>
            <a:ext cx="4612874" cy="25832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6BAC74-52EF-488C-B6FE-761269C22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45" y="4113857"/>
            <a:ext cx="4612874" cy="2583209"/>
          </a:xfrm>
          <a:prstGeom prst="rect">
            <a:avLst/>
          </a:prstGeom>
        </p:spPr>
      </p:pic>
      <p:sp>
        <p:nvSpPr>
          <p:cNvPr id="5" name="곱하기 기호 4">
            <a:extLst>
              <a:ext uri="{FF2B5EF4-FFF2-40B4-BE49-F238E27FC236}">
                <a16:creationId xmlns:a16="http://schemas.microsoft.com/office/drawing/2014/main" id="{429E85D9-E8EB-481E-BFE4-1A4DD7B60B0E}"/>
              </a:ext>
            </a:extLst>
          </p:cNvPr>
          <p:cNvSpPr/>
          <p:nvPr/>
        </p:nvSpPr>
        <p:spPr>
          <a:xfrm>
            <a:off x="5237825" y="2778712"/>
            <a:ext cx="7554897" cy="497149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26DD7816-C4DC-421F-B82C-3ECD3673511D}"/>
              </a:ext>
            </a:extLst>
          </p:cNvPr>
          <p:cNvSpPr/>
          <p:nvPr/>
        </p:nvSpPr>
        <p:spPr>
          <a:xfrm>
            <a:off x="4971495" y="4385569"/>
            <a:ext cx="585926" cy="215175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62B6FE59-0DD9-4629-84D1-D9713A4F9FD9}"/>
              </a:ext>
            </a:extLst>
          </p:cNvPr>
          <p:cNvSpPr/>
          <p:nvPr/>
        </p:nvSpPr>
        <p:spPr>
          <a:xfrm>
            <a:off x="5396586" y="4108475"/>
            <a:ext cx="585926" cy="2749525"/>
          </a:xfrm>
          <a:prstGeom prst="chevron">
            <a:avLst>
              <a:gd name="adj" fmla="val 51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1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게임 진행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0C0EA-9532-4982-913A-41C98F03F2F5}"/>
              </a:ext>
            </a:extLst>
          </p:cNvPr>
          <p:cNvSpPr txBox="1"/>
          <p:nvPr/>
        </p:nvSpPr>
        <p:spPr>
          <a:xfrm>
            <a:off x="2201662" y="1855433"/>
            <a:ext cx="7335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같은 지역안에서 순차 적으로</a:t>
            </a:r>
            <a:r>
              <a:rPr lang="en-US" altLang="ko-KR" dirty="0"/>
              <a:t>(2~4</a:t>
            </a:r>
            <a:r>
              <a:rPr lang="ko-KR" altLang="en-US" dirty="0"/>
              <a:t>회 스테이지마다 다름</a:t>
            </a:r>
            <a:r>
              <a:rPr lang="en-US" altLang="ko-KR" dirty="0"/>
              <a:t>) </a:t>
            </a:r>
            <a:r>
              <a:rPr lang="ko-KR" altLang="en-US" dirty="0"/>
              <a:t>적이 등장한다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적들을 물리친 후 최종 보스와 전투를 벌인다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DF39B-3F52-47C6-B221-1F6D46C9C694}"/>
              </a:ext>
            </a:extLst>
          </p:cNvPr>
          <p:cNvSpPr txBox="1"/>
          <p:nvPr/>
        </p:nvSpPr>
        <p:spPr>
          <a:xfrm>
            <a:off x="2201662" y="2949843"/>
            <a:ext cx="7980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보스와 맵 컨셉이 아직 부족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추후 업데이트 필요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초기 무쌍 식의 맵 진행을 구상했으나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조작의 변경으로 고정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맵에서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변화하는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적을 상대로 전투를  벌이도록 변경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콜로세움 형식을 지향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914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7287" y="2840853"/>
            <a:ext cx="9889724" cy="20241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3093" y="3134127"/>
            <a:ext cx="949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차세대 게임 산업에서 각광 받고 있는 </a:t>
            </a:r>
            <a:r>
              <a:rPr lang="en-US" altLang="ko-KR" sz="3200" dirty="0">
                <a:ea typeface="HanS CalliPunch" panose="00010101010101010101" pitchFamily="2" charset="-127"/>
              </a:rPr>
              <a:t>VR</a:t>
            </a:r>
            <a:r>
              <a:rPr lang="ko-KR" altLang="en-US" sz="3200" dirty="0">
                <a:ea typeface="HanS CalliPunch" panose="00010101010101010101" pitchFamily="2" charset="-127"/>
              </a:rPr>
              <a:t>게임에 대해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중요 요소와 장</a:t>
            </a:r>
            <a:r>
              <a:rPr lang="en-US" altLang="ko-KR" sz="3200" dirty="0">
                <a:ea typeface="HanS CalliPunch" panose="00010101010101010101" pitchFamily="2" charset="-127"/>
              </a:rPr>
              <a:t>,</a:t>
            </a:r>
            <a:r>
              <a:rPr lang="ko-KR" altLang="en-US" sz="3200" dirty="0">
                <a:ea typeface="HanS CalliPunch" panose="00010101010101010101" pitchFamily="2" charset="-127"/>
              </a:rPr>
              <a:t>단점을 분석하고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 한층 더 진보된 게임을 제작한다</a:t>
            </a:r>
            <a:r>
              <a:rPr lang="en-US" altLang="ko-KR" sz="3200" dirty="0">
                <a:ea typeface="HanS CalliPunch" panose="00010101010101010101" pitchFamily="2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254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337964" y="1647018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0212" y="1808383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클리어</a:t>
            </a:r>
            <a:r>
              <a:rPr lang="ko-KR" altLang="en-US" sz="2200" dirty="0"/>
              <a:t> 조건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4648" y="1869704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보스 스테이지에서는 보스를 물리친다</a:t>
            </a:r>
          </a:p>
        </p:txBody>
      </p:sp>
      <p:cxnSp>
        <p:nvCxnSpPr>
          <p:cNvPr id="15" name="직선 화살표 연결선 14"/>
          <p:cNvCxnSpPr>
            <a:stCxn id="5" idx="3"/>
          </p:cNvCxnSpPr>
          <p:nvPr/>
        </p:nvCxnSpPr>
        <p:spPr>
          <a:xfrm flipV="1">
            <a:off x="3017430" y="2023826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85129" y="2399427"/>
            <a:ext cx="477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기본적으로 보스를 물리치는 것이 조건이다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승리 조건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2" name="모서리가 둥근 직사각형 27">
            <a:extLst>
              <a:ext uri="{FF2B5EF4-FFF2-40B4-BE49-F238E27FC236}">
                <a16:creationId xmlns:a16="http://schemas.microsoft.com/office/drawing/2014/main" id="{21AA8BD0-09EF-488D-AEC4-87C84D301666}"/>
              </a:ext>
            </a:extLst>
          </p:cNvPr>
          <p:cNvSpPr/>
          <p:nvPr/>
        </p:nvSpPr>
        <p:spPr>
          <a:xfrm>
            <a:off x="3551718" y="1646237"/>
            <a:ext cx="958137" cy="2985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single</a:t>
            </a:r>
            <a:endParaRPr lang="ko-KR" altLang="en-US" dirty="0"/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3764F836-FCD2-427A-B79D-177605E19F30}"/>
              </a:ext>
            </a:extLst>
          </p:cNvPr>
          <p:cNvSpPr/>
          <p:nvPr/>
        </p:nvSpPr>
        <p:spPr>
          <a:xfrm>
            <a:off x="3449763" y="3169788"/>
            <a:ext cx="958137" cy="2985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multi</a:t>
            </a:r>
            <a:endParaRPr lang="ko-KR" altLang="en-US" dirty="0"/>
          </a:p>
        </p:txBody>
      </p:sp>
      <p:sp>
        <p:nvSpPr>
          <p:cNvPr id="33" name="모서리가 둥근 직사각형 27">
            <a:extLst>
              <a:ext uri="{FF2B5EF4-FFF2-40B4-BE49-F238E27FC236}">
                <a16:creationId xmlns:a16="http://schemas.microsoft.com/office/drawing/2014/main" id="{9F5B8042-23AC-445C-A0CE-0E43A0D1F90E}"/>
              </a:ext>
            </a:extLst>
          </p:cNvPr>
          <p:cNvSpPr/>
          <p:nvPr/>
        </p:nvSpPr>
        <p:spPr>
          <a:xfrm>
            <a:off x="1337964" y="3279942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41951B-7EAD-494E-AD9E-6DC252ADC08C}"/>
              </a:ext>
            </a:extLst>
          </p:cNvPr>
          <p:cNvSpPr txBox="1"/>
          <p:nvPr/>
        </p:nvSpPr>
        <p:spPr>
          <a:xfrm>
            <a:off x="1470212" y="3441307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클리어</a:t>
            </a:r>
            <a:r>
              <a:rPr lang="ko-KR" altLang="en-US" sz="2200" dirty="0"/>
              <a:t> 조건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C50079-0569-46EF-871E-05CFDB70B1B6}"/>
              </a:ext>
            </a:extLst>
          </p:cNvPr>
          <p:cNvSpPr txBox="1"/>
          <p:nvPr/>
        </p:nvSpPr>
        <p:spPr>
          <a:xfrm>
            <a:off x="4418778" y="3432487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상대 캐릭터의 </a:t>
            </a:r>
            <a:r>
              <a:rPr lang="en-US" altLang="ko-KR" dirty="0"/>
              <a:t>HP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CF5C4B5-AAB9-485B-B45C-C7B235F9D988}"/>
              </a:ext>
            </a:extLst>
          </p:cNvPr>
          <p:cNvCxnSpPr>
            <a:stCxn id="34" idx="3"/>
          </p:cNvCxnSpPr>
          <p:nvPr/>
        </p:nvCxnSpPr>
        <p:spPr>
          <a:xfrm flipV="1">
            <a:off x="3017430" y="3656750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45FC1DCB-828A-491A-814D-2F49CFB472EA}"/>
              </a:ext>
            </a:extLst>
          </p:cNvPr>
          <p:cNvCxnSpPr>
            <a:cxnSpLocks/>
          </p:cNvCxnSpPr>
          <p:nvPr/>
        </p:nvCxnSpPr>
        <p:spPr>
          <a:xfrm>
            <a:off x="3580812" y="3656750"/>
            <a:ext cx="681317" cy="46589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0F5D49A-26EE-4525-AD7A-73ABA17BDCC6}"/>
              </a:ext>
            </a:extLst>
          </p:cNvPr>
          <p:cNvSpPr txBox="1"/>
          <p:nvPr/>
        </p:nvSpPr>
        <p:spPr>
          <a:xfrm>
            <a:off x="4407900" y="3937976"/>
            <a:ext cx="524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제한시간동안 상대 </a:t>
            </a:r>
            <a:r>
              <a:rPr lang="en-US" altLang="ko-KR" dirty="0"/>
              <a:t>HP</a:t>
            </a:r>
            <a:r>
              <a:rPr lang="ko-KR" altLang="en-US" dirty="0"/>
              <a:t>를 나의 </a:t>
            </a:r>
            <a:r>
              <a:rPr lang="en-US" altLang="ko-KR" dirty="0"/>
              <a:t>HP</a:t>
            </a:r>
            <a:r>
              <a:rPr lang="ko-KR" altLang="en-US" dirty="0"/>
              <a:t>보다 낮게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227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BE062F0-C6CE-4012-B26C-56EBB223DB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124353"/>
            <a:ext cx="3798354" cy="379835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5CCC3A-7688-4B26-9B4D-9FC62E40E90A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136F-696E-4B7E-AB4D-0C1B82CC7303}"/>
              </a:ext>
            </a:extLst>
          </p:cNvPr>
          <p:cNvSpPr txBox="1"/>
          <p:nvPr/>
        </p:nvSpPr>
        <p:spPr>
          <a:xfrm>
            <a:off x="5782692" y="3012175"/>
            <a:ext cx="36715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보라색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도형 그리기 선 긋기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마법진에서 에너지 체를 발사하거나 환영 마법으로 공간</a:t>
            </a:r>
            <a:r>
              <a:rPr lang="en-US" altLang="ko-KR" sz="2200" dirty="0"/>
              <a:t>(</a:t>
            </a:r>
            <a:r>
              <a:rPr lang="ko-KR" altLang="en-US" sz="2200" dirty="0"/>
              <a:t>꿈</a:t>
            </a:r>
            <a:r>
              <a:rPr lang="en-US" altLang="ko-KR" sz="2200" dirty="0"/>
              <a:t>)</a:t>
            </a:r>
            <a:r>
              <a:rPr lang="ko-KR" altLang="en-US" sz="2200" dirty="0"/>
              <a:t>을 굴절 시킨다</a:t>
            </a:r>
            <a:r>
              <a:rPr lang="en-US" altLang="ko-KR" sz="2200" dirty="0"/>
              <a:t>.</a:t>
            </a:r>
          </a:p>
          <a:p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73924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B15EB8-B6B2-46A5-A580-65439F03F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8" y="2124353"/>
            <a:ext cx="3798354" cy="37983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D56F7-736B-4743-A2DF-430ABF93E72C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D7845-6B70-4EDB-B19F-65D8E6B3D9C1}"/>
              </a:ext>
            </a:extLst>
          </p:cNvPr>
          <p:cNvSpPr txBox="1"/>
          <p:nvPr/>
        </p:nvSpPr>
        <p:spPr>
          <a:xfrm>
            <a:off x="5782692" y="3012175"/>
            <a:ext cx="36715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노란색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명령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다수의 무구나</a:t>
            </a:r>
            <a:r>
              <a:rPr lang="en-US" altLang="ko-KR" sz="2200" dirty="0"/>
              <a:t> </a:t>
            </a:r>
            <a:r>
              <a:rPr lang="ko-KR" altLang="en-US" sz="2200" dirty="0"/>
              <a:t>꿈의 신수들을 소환하여 전투를 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830331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81133C-9447-4D12-A2F1-9CE1311E1E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3" cy="38285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D18B601-B62E-4A52-BE6D-DEA58E4A061A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8EEC6-90C7-4E1B-A67F-97117CDBA0CD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연두색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글쓰기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적의 위치에 마법진들을 소환해 전격으로 연쇄 공격을 하거나 빛을 퍼붓는다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179420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897205-E98D-4E6F-BB3F-23B452AD2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4" cy="38285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DC2633-4DF9-4DF7-8413-A6E1E1DE26F1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빨간색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내려찍기</a:t>
            </a:r>
            <a:r>
              <a:rPr lang="en-US" altLang="ko-KR" sz="2200" dirty="0"/>
              <a:t>, </a:t>
            </a:r>
            <a:r>
              <a:rPr lang="ko-KR" altLang="en-US" sz="2200" dirty="0"/>
              <a:t>삼키기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공간을 장악하여 범위 내 적들에게 저주를 내리는 형식의 전투를 한다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4412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B99289-8F31-4751-A9EF-00657A071F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4" cy="38285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07FFAE-DE89-44C5-8070-46C8DB718918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8A922-B9E7-47AB-BB5B-C968769410E8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하늘색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지휘</a:t>
            </a:r>
            <a:r>
              <a:rPr lang="en-US" altLang="ko-KR" sz="2200" dirty="0"/>
              <a:t>, </a:t>
            </a:r>
            <a:r>
              <a:rPr lang="ko-KR" altLang="en-US" sz="2200" dirty="0"/>
              <a:t>연주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활력을 주어 능력을 강화 시키거나 적들의 시간을 단절시키는 공격을 한다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0667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07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pic>
        <p:nvPicPr>
          <p:cNvPr id="1026" name="그림 41">
            <a:extLst>
              <a:ext uri="{FF2B5EF4-FFF2-40B4-BE49-F238E27FC236}">
                <a16:creationId xmlns:a16="http://schemas.microsoft.com/office/drawing/2014/main" id="{94A6601F-40C9-4221-967C-356AC0CEA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62" y="2276341"/>
            <a:ext cx="4297138" cy="298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57">
            <a:extLst>
              <a:ext uri="{FF2B5EF4-FFF2-40B4-BE49-F238E27FC236}">
                <a16:creationId xmlns:a16="http://schemas.microsoft.com/office/drawing/2014/main" id="{44371EC7-D78F-4B2A-A2ED-66983E42C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47" y="2072028"/>
            <a:ext cx="3204823" cy="319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3636EC4-A134-4349-A935-2E4EE789C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706" y="5588376"/>
            <a:ext cx="87302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 그림은 스킬 예시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사용하려는 스킬의 속성에 따라 등록되어 있는 로직이 모두 다르며 플레이어의 판단에 따라 자유로운 스킬 운용이 가능하다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423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D4DB130-BDD7-4D5C-B289-5CA68D058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50060"/>
              </p:ext>
            </p:extLst>
          </p:nvPr>
        </p:nvGraphicFramePr>
        <p:xfrm>
          <a:off x="2331720" y="1956817"/>
          <a:ext cx="7013448" cy="4771442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925065">
                  <a:extLst>
                    <a:ext uri="{9D8B030D-6E8A-4147-A177-3AD203B41FA5}">
                      <a16:colId xmlns:a16="http://schemas.microsoft.com/office/drawing/2014/main" val="337460637"/>
                    </a:ext>
                  </a:extLst>
                </a:gridCol>
                <a:gridCol w="3524450">
                  <a:extLst>
                    <a:ext uri="{9D8B030D-6E8A-4147-A177-3AD203B41FA5}">
                      <a16:colId xmlns:a16="http://schemas.microsoft.com/office/drawing/2014/main" val="629506489"/>
                    </a:ext>
                  </a:extLst>
                </a:gridCol>
                <a:gridCol w="2563933">
                  <a:extLst>
                    <a:ext uri="{9D8B030D-6E8A-4147-A177-3AD203B41FA5}">
                      <a16:colId xmlns:a16="http://schemas.microsoft.com/office/drawing/2014/main" val="3919610796"/>
                    </a:ext>
                  </a:extLst>
                </a:gridCol>
              </a:tblGrid>
              <a:tr h="1925929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시작점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4975" marR="114975" marT="57487" marB="57487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ko-KR" sz="1500" kern="10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ko-KR" sz="15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231" marR="86231" marT="0" marB="0"/>
                </a:tc>
                <a:tc rowSpan="2"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컨트롤러의 버튼을 눌렀다 떼었을 순간동안 그려진 로직을 기준으로 스킬을 판단한다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플레이어가 어떤 자세를 취하든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ko-KR" sz="1800" kern="100" dirty="0">
                          <a:effectLst/>
                        </a:rPr>
                        <a:t>컨트롤러가 어느 위치에 있든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482600" algn="just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모든 스킬은 플레이 화면</a:t>
                      </a:r>
                      <a:r>
                        <a:rPr lang="ko-KR" altLang="en-US" sz="1500" kern="100" dirty="0">
                          <a:effectLst/>
                        </a:rPr>
                        <a:t>에서의 손위치</a:t>
                      </a:r>
                      <a:r>
                        <a:rPr lang="ko-KR" sz="1500" kern="100" dirty="0">
                          <a:effectLst/>
                        </a:rPr>
                        <a:t>에서 시작한다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4975" marR="114975" marT="57487" marB="57487"/>
                </a:tc>
                <a:extLst>
                  <a:ext uri="{0D108BD9-81ED-4DB2-BD59-A6C34878D82A}">
                    <a16:rowId xmlns:a16="http://schemas.microsoft.com/office/drawing/2014/main" val="2490025538"/>
                  </a:ext>
                </a:extLst>
              </a:tr>
              <a:tr h="2845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231" marR="86231" marT="0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432189"/>
                  </a:ext>
                </a:extLst>
              </a:tr>
            </a:tbl>
          </a:graphicData>
        </a:graphic>
      </p:graphicFrame>
      <p:pic>
        <p:nvPicPr>
          <p:cNvPr id="2049" name="그림 4">
            <a:extLst>
              <a:ext uri="{FF2B5EF4-FFF2-40B4-BE49-F238E27FC236}">
                <a16:creationId xmlns:a16="http://schemas.microsoft.com/office/drawing/2014/main" id="{356DB71A-CE1B-4D9F-BEE3-63C2CBCF0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92" y="1974012"/>
            <a:ext cx="3038042" cy="187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F54AF0-06B8-4BDA-A9A7-164ECBB1A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21" y="4247545"/>
            <a:ext cx="3374309" cy="20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50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그림 60">
            <a:extLst>
              <a:ext uri="{FF2B5EF4-FFF2-40B4-BE49-F238E27FC236}">
                <a16:creationId xmlns:a16="http://schemas.microsoft.com/office/drawing/2014/main" id="{A4EA4B9C-D115-4DAF-BBF7-2A43DE5B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73" y="2662905"/>
            <a:ext cx="2460625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B16645C-8C60-482D-BA52-CF5D798B6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358769"/>
              </p:ext>
            </p:extLst>
          </p:nvPr>
        </p:nvGraphicFramePr>
        <p:xfrm>
          <a:off x="2404872" y="1937436"/>
          <a:ext cx="7013447" cy="344838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161288">
                  <a:extLst>
                    <a:ext uri="{9D8B030D-6E8A-4147-A177-3AD203B41FA5}">
                      <a16:colId xmlns:a16="http://schemas.microsoft.com/office/drawing/2014/main" val="791729729"/>
                    </a:ext>
                  </a:extLst>
                </a:gridCol>
                <a:gridCol w="3282696">
                  <a:extLst>
                    <a:ext uri="{9D8B030D-6E8A-4147-A177-3AD203B41FA5}">
                      <a16:colId xmlns:a16="http://schemas.microsoft.com/office/drawing/2014/main" val="231356734"/>
                    </a:ext>
                  </a:extLst>
                </a:gridCol>
                <a:gridCol w="2569463">
                  <a:extLst>
                    <a:ext uri="{9D8B030D-6E8A-4147-A177-3AD203B41FA5}">
                      <a16:colId xmlns:a16="http://schemas.microsoft.com/office/drawing/2014/main" val="2465963399"/>
                    </a:ext>
                  </a:extLst>
                </a:gridCol>
              </a:tblGrid>
              <a:tr h="34483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로직 구현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장착하고 있는 스킬의 속성에 따라 정해진 </a:t>
                      </a:r>
                      <a:r>
                        <a:rPr lang="ko-KR" altLang="en-US" sz="1500" kern="100" dirty="0">
                          <a:effectLst/>
                        </a:rPr>
                        <a:t>문양</a:t>
                      </a:r>
                      <a:r>
                        <a:rPr lang="ko-KR" sz="1500" kern="100" dirty="0">
                          <a:effectLst/>
                        </a:rPr>
                        <a:t>이 다르다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500" kern="1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0415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2978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55059" y="2854141"/>
            <a:ext cx="4105835" cy="194197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008800"/>
              </p:ext>
            </p:extLst>
          </p:nvPr>
        </p:nvGraphicFramePr>
        <p:xfrm>
          <a:off x="5960345" y="2484559"/>
          <a:ext cx="4925683" cy="40207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53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게임이름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자각마녀     </a:t>
                      </a:r>
                      <a:r>
                        <a:rPr lang="en-US" altLang="ko-KR" dirty="0" err="1"/>
                        <a:t>Rucid</a:t>
                      </a:r>
                      <a:r>
                        <a:rPr lang="en-US" altLang="ko-KR" baseline="0" dirty="0"/>
                        <a:t> witch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아케이드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PC, Oculus lift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연령등급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12</a:t>
                      </a:r>
                      <a:r>
                        <a:rPr lang="ko-KR" altLang="en-US" dirty="0"/>
                        <a:t>세 </a:t>
                      </a:r>
                      <a:r>
                        <a:rPr lang="ko-KR" altLang="en-US" dirty="0" err="1"/>
                        <a:t>이용가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 사양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미정</a:t>
                      </a:r>
                      <a:r>
                        <a:rPr lang="en-US" altLang="ko-KR" dirty="0"/>
                        <a:t>X </a:t>
                      </a:r>
                    </a:p>
                    <a:p>
                      <a:pPr algn="l" latinLnBrk="1"/>
                      <a:r>
                        <a:rPr lang="ko-KR" altLang="en-US" dirty="0"/>
                        <a:t>그래픽카드 </a:t>
                      </a:r>
                      <a:r>
                        <a:rPr lang="en-US" altLang="ko-KR" dirty="0"/>
                        <a:t>GTX 980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56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5608" y="15285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컨셉</a:t>
            </a:r>
            <a:r>
              <a:rPr lang="ko-KR" altLang="en-US" dirty="0"/>
              <a:t>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꿈을 벗어나기 위한 마녀의 전투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08" y="1965219"/>
            <a:ext cx="876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기획 컨셉</a:t>
            </a:r>
            <a:r>
              <a:rPr lang="en-US" altLang="ko-KR" dirty="0"/>
              <a:t>     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오큘러스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리프트와 컨트롤러를 사용하여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몰입도 높은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VR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모션인식게임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	 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을 제작한다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1949" y="2930531"/>
            <a:ext cx="37038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 </a:t>
            </a:r>
            <a:endParaRPr lang="en-US" altLang="ko-KR" sz="3200" dirty="0">
              <a:latin typeface="HanS CalliPunch" panose="00010101010101010101" pitchFamily="2" charset="-127"/>
              <a:ea typeface="HanS CalliPunch" panose="00010101010101010101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   </a:t>
            </a:r>
            <a:r>
              <a:rPr lang="ko-KR" altLang="en-US" dirty="0" err="1"/>
              <a:t>자각몽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Rucid</a:t>
            </a:r>
            <a:r>
              <a:rPr lang="en-US" altLang="ko-KR" dirty="0"/>
              <a:t> dream) + </a:t>
            </a:r>
            <a:r>
              <a:rPr lang="ko-KR" altLang="en-US" dirty="0"/>
              <a:t>마녀 </a:t>
            </a:r>
            <a:r>
              <a:rPr lang="en-US" altLang="ko-KR" dirty="0"/>
              <a:t>(witch)</a:t>
            </a:r>
          </a:p>
          <a:p>
            <a:r>
              <a:rPr lang="en-US" altLang="ko-KR" dirty="0"/>
              <a:t>       =</a:t>
            </a:r>
            <a:r>
              <a:rPr lang="ko-KR" altLang="en-US" dirty="0"/>
              <a:t> 꿈을 꾸는 마녀</a:t>
            </a:r>
            <a:endParaRPr lang="en-US" altLang="ko-KR" dirty="0"/>
          </a:p>
          <a:p>
            <a:r>
              <a:rPr lang="en-US" altLang="ko-KR" dirty="0"/>
              <a:t>         = </a:t>
            </a:r>
            <a:r>
              <a:rPr lang="ko-KR" altLang="en-US" dirty="0"/>
              <a:t>꿈을 지배하는 마녀</a:t>
            </a:r>
          </a:p>
        </p:txBody>
      </p:sp>
    </p:spTree>
    <p:extLst>
      <p:ext uri="{BB962C8B-B14F-4D97-AF65-F5344CB8AC3E}">
        <p14:creationId xmlns:p14="http://schemas.microsoft.com/office/powerpoint/2010/main" val="2269462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그림 61">
            <a:extLst>
              <a:ext uri="{FF2B5EF4-FFF2-40B4-BE49-F238E27FC236}">
                <a16:creationId xmlns:a16="http://schemas.microsoft.com/office/drawing/2014/main" id="{B263BA3F-400B-4F49-946A-D21A48C0E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68" y="4147122"/>
            <a:ext cx="2536825" cy="1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그림 63">
            <a:extLst>
              <a:ext uri="{FF2B5EF4-FFF2-40B4-BE49-F238E27FC236}">
                <a16:creationId xmlns:a16="http://schemas.microsoft.com/office/drawing/2014/main" id="{CB57ED32-40B0-4A4A-925F-49E9319D3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69" y="1864514"/>
            <a:ext cx="2536825" cy="1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009796"/>
              </p:ext>
            </p:extLst>
          </p:nvPr>
        </p:nvGraphicFramePr>
        <p:xfrm>
          <a:off x="1435608" y="1828802"/>
          <a:ext cx="7818120" cy="470916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1842955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RED : </a:t>
                      </a:r>
                      <a:r>
                        <a:rPr lang="ko-KR" sz="1200" kern="100" dirty="0">
                          <a:effectLst/>
                        </a:rPr>
                        <a:t>현재 활성화 된 </a:t>
                      </a:r>
                      <a:r>
                        <a:rPr lang="ko-KR" sz="1200" kern="100" dirty="0" err="1">
                          <a:effectLst/>
                        </a:rPr>
                        <a:t>마법진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BLACK : </a:t>
                      </a:r>
                      <a:r>
                        <a:rPr lang="ko-KR" sz="1200" kern="100" dirty="0">
                          <a:effectLst/>
                        </a:rPr>
                        <a:t>갈 수 있는 점</a:t>
                      </a:r>
                      <a:r>
                        <a:rPr lang="en-US" sz="1200" kern="100" dirty="0">
                          <a:effectLst/>
                        </a:rPr>
                        <a:t> (UI</a:t>
                      </a:r>
                      <a:r>
                        <a:rPr lang="ko-KR" sz="1200" kern="100" dirty="0">
                          <a:effectLst/>
                        </a:rPr>
                        <a:t>표시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GRAY : </a:t>
                      </a:r>
                      <a:r>
                        <a:rPr lang="ko-KR" sz="1200" kern="100" dirty="0">
                          <a:effectLst/>
                        </a:rPr>
                        <a:t>보이지 않는 점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버튼을 누르는 순간 바로 다음 턴으로 갈 수 있는 점이</a:t>
                      </a:r>
                      <a:r>
                        <a:rPr lang="en-US" sz="1500" kern="100" dirty="0">
                          <a:effectLst/>
                        </a:rPr>
                        <a:t>(</a:t>
                      </a:r>
                      <a:r>
                        <a:rPr lang="ko-KR" sz="1500" kern="100" dirty="0" err="1">
                          <a:effectLst/>
                        </a:rPr>
                        <a:t>검은점</a:t>
                      </a:r>
                      <a:r>
                        <a:rPr lang="en-US" sz="1500" kern="100" dirty="0">
                          <a:effectLst/>
                        </a:rPr>
                        <a:t>) </a:t>
                      </a:r>
                      <a:r>
                        <a:rPr lang="ko-KR" sz="1500" kern="100" dirty="0">
                          <a:effectLst/>
                        </a:rPr>
                        <a:t>활성화 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검은 점들의 위치 중 하나로 컨트롤러의 위치가 옮겨지면 옮겨진 위치의 </a:t>
                      </a:r>
                      <a:r>
                        <a:rPr lang="ko-KR" sz="1500" kern="100" dirty="0" err="1">
                          <a:effectLst/>
                        </a:rPr>
                        <a:t>검은점이</a:t>
                      </a:r>
                      <a:r>
                        <a:rPr lang="ko-KR" sz="1500" kern="100" dirty="0">
                          <a:effectLst/>
                        </a:rPr>
                        <a:t> </a:t>
                      </a:r>
                      <a:r>
                        <a:rPr lang="ko-KR" sz="1500" kern="100" dirty="0" err="1">
                          <a:effectLst/>
                        </a:rPr>
                        <a:t>빨간점으로</a:t>
                      </a:r>
                      <a:r>
                        <a:rPr lang="ko-KR" sz="1500" kern="100" dirty="0">
                          <a:effectLst/>
                        </a:rPr>
                        <a:t> 바뀐다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기존의 </a:t>
                      </a:r>
                      <a:r>
                        <a:rPr lang="ko-KR" sz="1500" kern="100" dirty="0" err="1">
                          <a:effectLst/>
                        </a:rPr>
                        <a:t>검은점들은</a:t>
                      </a:r>
                      <a:r>
                        <a:rPr lang="ko-KR" sz="1500" kern="100" dirty="0">
                          <a:effectLst/>
                        </a:rPr>
                        <a:t> 모두 비활성화 되며 다시 현재 컨트롤러의 위치에서 이동할 수 있는 경로의 점들이 </a:t>
                      </a:r>
                      <a:r>
                        <a:rPr lang="ko-KR" sz="1500" kern="100" dirty="0" err="1">
                          <a:effectLst/>
                        </a:rPr>
                        <a:t>검은점으로</a:t>
                      </a:r>
                      <a:r>
                        <a:rPr lang="ko-KR" sz="1500" kern="100" dirty="0">
                          <a:effectLst/>
                        </a:rPr>
                        <a:t> 활성화 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  <a:tr h="27473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ko-KR" sz="1000" kern="100" dirty="0">
                          <a:effectLst/>
                        </a:rPr>
                        <a:t>다음은 위의 활성화 된 점에서 오른쪽으로 컨트롤러의 위치를 옮겼을 때의 예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672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474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별: 꼭짓점 32개 3">
            <a:extLst>
              <a:ext uri="{FF2B5EF4-FFF2-40B4-BE49-F238E27FC236}">
                <a16:creationId xmlns:a16="http://schemas.microsoft.com/office/drawing/2014/main" id="{59F4FC72-BA0D-4B32-A865-6068F0A5EB81}"/>
              </a:ext>
            </a:extLst>
          </p:cNvPr>
          <p:cNvSpPr/>
          <p:nvPr/>
        </p:nvSpPr>
        <p:spPr>
          <a:xfrm>
            <a:off x="2245489" y="2327250"/>
            <a:ext cx="3946967" cy="2997843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434927"/>
              </p:ext>
            </p:extLst>
          </p:nvPr>
        </p:nvGraphicFramePr>
        <p:xfrm>
          <a:off x="1284605" y="2059576"/>
          <a:ext cx="7818120" cy="4590286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459028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스킬 저장의 예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-   </a:t>
                      </a:r>
                      <a:r>
                        <a:rPr lang="ko-KR" altLang="en-US" sz="1200" kern="100" dirty="0">
                          <a:effectLst/>
                        </a:rPr>
                        <a:t>최종적으로 버튼을  </a:t>
                      </a:r>
                      <a:r>
                        <a:rPr lang="en-US" altLang="ko-KR" sz="1200" kern="100" dirty="0">
                          <a:effectLst/>
                        </a:rPr>
                        <a:t>off</a:t>
                      </a:r>
                      <a:r>
                        <a:rPr lang="ko-KR" altLang="en-US" sz="1200" kern="100" dirty="0">
                          <a:effectLst/>
                        </a:rPr>
                        <a:t>할 때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해당 점에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    </a:t>
                      </a:r>
                      <a:r>
                        <a:rPr lang="ko-KR" altLang="en-US" sz="1200" kern="100" dirty="0">
                          <a:effectLst/>
                        </a:rPr>
                        <a:t>스킬이 존재한다면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스킬이 저장된다</a:t>
                      </a:r>
                      <a:r>
                        <a:rPr lang="en-US" altLang="ko-KR" sz="1200" kern="100" dirty="0">
                          <a:effectLst/>
                        </a:rPr>
                        <a:t>.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마법의 종류에 따라 문양 전체 또는 일부가 나타나며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빛을 낸 뒤 사라지며 해당 마법이 저장된다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indent="0" algn="just" latinLnBrk="1"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</a:tbl>
          </a:graphicData>
        </a:graphic>
      </p:graphicFrame>
      <p:pic>
        <p:nvPicPr>
          <p:cNvPr id="8" name="그림 41">
            <a:extLst>
              <a:ext uri="{FF2B5EF4-FFF2-40B4-BE49-F238E27FC236}">
                <a16:creationId xmlns:a16="http://schemas.microsoft.com/office/drawing/2014/main" id="{8D8E57CD-5A7B-4368-8A64-81DD95A6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52" y="2758115"/>
            <a:ext cx="3046698" cy="21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181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스킬 선택</a:t>
            </a:r>
            <a:r>
              <a:rPr lang="en-US" altLang="ko-KR" dirty="0"/>
              <a:t>(</a:t>
            </a:r>
            <a:r>
              <a:rPr lang="ko-KR" altLang="en-US" dirty="0"/>
              <a:t>플레이 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D7D22D-BEE4-4517-BDFA-EA66DFF92F4C}"/>
              </a:ext>
            </a:extLst>
          </p:cNvPr>
          <p:cNvSpPr/>
          <p:nvPr/>
        </p:nvSpPr>
        <p:spPr>
          <a:xfrm>
            <a:off x="2534695" y="2324666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8A6F0A-14C1-4640-83B6-4D1E6ABA1C91}"/>
              </a:ext>
            </a:extLst>
          </p:cNvPr>
          <p:cNvSpPr txBox="1"/>
          <p:nvPr/>
        </p:nvSpPr>
        <p:spPr>
          <a:xfrm>
            <a:off x="2844183" y="2390738"/>
            <a:ext cx="36715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플레이 설정에서 인플레이 전 사용할 스킬 속성을 선정한다</a:t>
            </a:r>
            <a:r>
              <a:rPr lang="en-US" altLang="ko-KR" sz="2200" dirty="0"/>
              <a:t>. </a:t>
            </a:r>
            <a:r>
              <a:rPr lang="ko-KR" altLang="en-US" sz="2200" dirty="0"/>
              <a:t>스킬 속성은</a:t>
            </a:r>
            <a:r>
              <a:rPr lang="en-US" altLang="ko-KR" sz="2200" dirty="0"/>
              <a:t> </a:t>
            </a:r>
            <a:r>
              <a:rPr lang="ko-KR" altLang="en-US" sz="2200" dirty="0"/>
              <a:t>최대 </a:t>
            </a:r>
            <a:r>
              <a:rPr lang="en-US" altLang="ko-KR" sz="2200" dirty="0"/>
              <a:t>3</a:t>
            </a:r>
            <a:r>
              <a:rPr lang="ko-KR" altLang="en-US" sz="2200" dirty="0"/>
              <a:t>개까지 선정이 가능하며</a:t>
            </a:r>
            <a:r>
              <a:rPr lang="en-US" altLang="ko-KR" sz="2200" dirty="0"/>
              <a:t>, </a:t>
            </a:r>
            <a:r>
              <a:rPr lang="ko-KR" altLang="en-US" sz="2200" dirty="0"/>
              <a:t>인플레이에서 컨트롤러를 통하여 </a:t>
            </a:r>
            <a:r>
              <a:rPr lang="en-US" altLang="ko-KR" sz="2200" dirty="0"/>
              <a:t>3</a:t>
            </a:r>
            <a:r>
              <a:rPr lang="ko-KR" altLang="en-US" sz="2200" dirty="0"/>
              <a:t>가지 속성을 변경하며 전투에 임할 수 있다</a:t>
            </a:r>
            <a:r>
              <a:rPr lang="en-US" altLang="ko-KR" sz="2200" dirty="0"/>
              <a:t>.</a:t>
            </a:r>
            <a:r>
              <a:rPr lang="ko-KR" altLang="en-US" sz="2200" dirty="0"/>
              <a:t>  </a:t>
            </a:r>
            <a:r>
              <a:rPr lang="en-US" altLang="ko-KR" sz="2200" dirty="0"/>
              <a:t>UI</a:t>
            </a:r>
            <a:r>
              <a:rPr lang="ko-KR" altLang="en-US" sz="2200" dirty="0"/>
              <a:t> 전개 후 작성 예정</a:t>
            </a:r>
          </a:p>
        </p:txBody>
      </p:sp>
    </p:spTree>
    <p:extLst>
      <p:ext uri="{BB962C8B-B14F-4D97-AF65-F5344CB8AC3E}">
        <p14:creationId xmlns:p14="http://schemas.microsoft.com/office/powerpoint/2010/main" val="475791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스킬 선택</a:t>
            </a:r>
            <a:r>
              <a:rPr lang="en-US" altLang="ko-KR" dirty="0"/>
              <a:t>(</a:t>
            </a:r>
            <a:r>
              <a:rPr lang="ko-KR" altLang="en-US" dirty="0"/>
              <a:t>멀티 플레이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5D3ACA-6840-48B3-997E-187A6381E508}"/>
              </a:ext>
            </a:extLst>
          </p:cNvPr>
          <p:cNvSpPr/>
          <p:nvPr/>
        </p:nvSpPr>
        <p:spPr>
          <a:xfrm>
            <a:off x="2627293" y="2124271"/>
            <a:ext cx="6340861" cy="37443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B8E62-471B-428D-92C9-D37FC836E57E}"/>
              </a:ext>
            </a:extLst>
          </p:cNvPr>
          <p:cNvSpPr txBox="1"/>
          <p:nvPr/>
        </p:nvSpPr>
        <p:spPr>
          <a:xfrm>
            <a:off x="2844183" y="2390738"/>
            <a:ext cx="59713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마찬가지로 인플레이전 플레이 설정을 보유하며</a:t>
            </a:r>
            <a:r>
              <a:rPr lang="en-US" altLang="ko-KR" sz="2200" dirty="0"/>
              <a:t>, </a:t>
            </a:r>
            <a:r>
              <a:rPr lang="ko-KR" altLang="en-US" sz="2200" dirty="0"/>
              <a:t>등장 캐릭터들을 사용할 수 있다</a:t>
            </a:r>
            <a:r>
              <a:rPr lang="en-US" altLang="ko-KR" sz="2200" dirty="0"/>
              <a:t>. (</a:t>
            </a:r>
            <a:r>
              <a:rPr lang="ko-KR" altLang="en-US" sz="2200" dirty="0"/>
              <a:t>전설 </a:t>
            </a:r>
            <a:r>
              <a:rPr lang="en-US" altLang="ko-KR" sz="2200" dirty="0"/>
              <a:t>&amp; </a:t>
            </a:r>
            <a:r>
              <a:rPr lang="ko-KR" altLang="en-US" sz="2200" dirty="0"/>
              <a:t>보스 캐릭터들</a:t>
            </a:r>
            <a:r>
              <a:rPr lang="en-US" altLang="ko-KR" sz="2200" dirty="0"/>
              <a:t>) </a:t>
            </a:r>
            <a:r>
              <a:rPr lang="ko-KR" altLang="en-US" sz="2200" dirty="0"/>
              <a:t>캐릭터들은 특정 속성</a:t>
            </a:r>
            <a:r>
              <a:rPr lang="en-US" altLang="ko-KR" sz="2200" dirty="0"/>
              <a:t>(1</a:t>
            </a:r>
            <a:r>
              <a:rPr lang="ko-KR" altLang="en-US" sz="2200" dirty="0"/>
              <a:t>가지</a:t>
            </a:r>
            <a:r>
              <a:rPr lang="en-US" altLang="ko-KR" sz="2200" dirty="0"/>
              <a:t>)</a:t>
            </a:r>
            <a:r>
              <a:rPr lang="ko-KR" altLang="en-US" sz="2200" dirty="0"/>
              <a:t>을 기본적으로 보유하며</a:t>
            </a:r>
            <a:r>
              <a:rPr lang="en-US" altLang="ko-KR" sz="2200" dirty="0"/>
              <a:t>, </a:t>
            </a:r>
            <a:r>
              <a:rPr lang="ko-KR" altLang="en-US" sz="2200" dirty="0"/>
              <a:t>추가로 </a:t>
            </a:r>
            <a:r>
              <a:rPr lang="en-US" altLang="ko-KR" sz="2200" dirty="0"/>
              <a:t>1</a:t>
            </a:r>
            <a:r>
              <a:rPr lang="ko-KR" altLang="en-US" sz="2200" dirty="0"/>
              <a:t>개의 속성을 선택하여</a:t>
            </a:r>
            <a:r>
              <a:rPr lang="en-US" altLang="ko-KR" sz="2200" dirty="0"/>
              <a:t> 2</a:t>
            </a:r>
            <a:r>
              <a:rPr lang="ko-KR" altLang="en-US" sz="2200" dirty="0"/>
              <a:t>개의 속성으로 플레이에 임한다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ko-KR" altLang="en-US" sz="2200" dirty="0"/>
              <a:t>플레이타임은 </a:t>
            </a:r>
            <a:r>
              <a:rPr lang="en-US" altLang="ko-KR" sz="2200" dirty="0"/>
              <a:t>90</a:t>
            </a:r>
            <a:r>
              <a:rPr lang="ko-KR" altLang="en-US" sz="2200" dirty="0"/>
              <a:t>초이며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맵선택</a:t>
            </a:r>
            <a:r>
              <a:rPr lang="ko-KR" altLang="en-US" sz="2200" dirty="0"/>
              <a:t> 후 인플레이에 들어간다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ko-KR" altLang="en-US" sz="2200" dirty="0" err="1"/>
              <a:t>잡몹</a:t>
            </a:r>
            <a:r>
              <a:rPr lang="ko-KR" altLang="en-US" sz="2200" dirty="0"/>
              <a:t> 등장</a:t>
            </a:r>
            <a:r>
              <a:rPr lang="en-US" altLang="ko-KR" sz="2200" dirty="0"/>
              <a:t>? </a:t>
            </a:r>
            <a:r>
              <a:rPr lang="ko-KR" altLang="en-US" sz="2200" dirty="0"/>
              <a:t>방해 오브젝트</a:t>
            </a:r>
            <a:r>
              <a:rPr lang="en-US" altLang="ko-KR" sz="2200" dirty="0"/>
              <a:t>? 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95760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1122" y="79220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9BD97-965F-480C-A992-B2099701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24" y="1349406"/>
            <a:ext cx="7450788" cy="519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65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3597" y="3542595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6B042-5D6E-4138-AFC1-2AA43E0D7FBF}"/>
              </a:ext>
            </a:extLst>
          </p:cNvPr>
          <p:cNvSpPr txBox="1"/>
          <p:nvPr/>
        </p:nvSpPr>
        <p:spPr>
          <a:xfrm>
            <a:off x="3946746" y="2106715"/>
            <a:ext cx="463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THE END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05438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374391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41" y="1904246"/>
            <a:ext cx="4282758" cy="18148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514349" y="1276906"/>
            <a:ext cx="761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세계관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ko-KR" b="1" dirty="0"/>
              <a:t>서양 중세</a:t>
            </a:r>
            <a:r>
              <a:rPr lang="en-US" altLang="ko-KR" b="1" dirty="0"/>
              <a:t>+</a:t>
            </a:r>
            <a:r>
              <a:rPr lang="ko-KR" altLang="ko-KR" b="1" dirty="0"/>
              <a:t>현대의 판타지</a:t>
            </a:r>
            <a:r>
              <a:rPr lang="en-US" altLang="ko-KR" b="1" dirty="0"/>
              <a:t>” </a:t>
            </a:r>
            <a:r>
              <a:rPr lang="ko-KR" altLang="ko-KR" b="1" dirty="0"/>
              <a:t>를 첨가한 꿈과 마법</a:t>
            </a:r>
            <a:r>
              <a:rPr lang="en-US" altLang="ko-KR" b="1" dirty="0"/>
              <a:t>, </a:t>
            </a:r>
            <a:r>
              <a:rPr lang="ko-KR" altLang="ko-KR" b="1" dirty="0"/>
              <a:t>마녀의 전투 게임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79" y="4355230"/>
            <a:ext cx="5182682" cy="1747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직선 연결선 8"/>
          <p:cNvCxnSpPr>
            <a:stCxn id="4" idx="4"/>
            <a:endCxn id="3" idx="0"/>
          </p:cNvCxnSpPr>
          <p:nvPr/>
        </p:nvCxnSpPr>
        <p:spPr>
          <a:xfrm>
            <a:off x="9107020" y="3719064"/>
            <a:ext cx="0" cy="636166"/>
          </a:xfrm>
          <a:prstGeom prst="line">
            <a:avLst/>
          </a:prstGeom>
          <a:ln w="762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52087" y="1721619"/>
            <a:ext cx="5189420" cy="242848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영원의 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차원 사이의 이 공간에 존재하는 영원의 성에는 꿈을 관장하는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마녀와 마녀가 빚어낸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명의 권속들이 살고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권속들은 꿈으로 존재하는 허상이지만 모두 자아를 가지고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그들은 실재하길 원했고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마녀를 봉인하고 힘을 빼앗아 관리자의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위치에 오른다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주인이 없는 성은 붕괴하기 시작했고 권속들은 외면하지만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권속이 마녀를 깨우기 위해 그녀의 꿈속에서 의식을 분리하고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끄집어 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354238" y="4264334"/>
            <a:ext cx="4078373" cy="1929596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마녀들의 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마녀를 가두기 위한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개의 봉인이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각자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봉인의 매개체가 되는 마녀들의 특성에 따라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구현된 것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꿈의 공간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공간의 주인이 되는 자를 무찌르면 꿈이 무너지고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그에 해당하는 봉인이 풀린다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cxnSpLocks/>
            <a:stCxn id="11" idx="3"/>
          </p:cNvCxnSpPr>
          <p:nvPr/>
        </p:nvCxnSpPr>
        <p:spPr>
          <a:xfrm flipV="1">
            <a:off x="5841507" y="2747291"/>
            <a:ext cx="986398" cy="18857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  <a:stCxn id="15" idx="3"/>
          </p:cNvCxnSpPr>
          <p:nvPr/>
        </p:nvCxnSpPr>
        <p:spPr>
          <a:xfrm>
            <a:off x="5432611" y="5229132"/>
            <a:ext cx="860613" cy="625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31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68169" y="1707795"/>
            <a:ext cx="4934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어느 차원의 틈</a:t>
            </a:r>
            <a:r>
              <a:rPr lang="en-US" altLang="ko-KR" sz="1400" dirty="0"/>
              <a:t>, </a:t>
            </a:r>
            <a:r>
              <a:rPr lang="ko-KR" altLang="en-US" sz="1400" dirty="0"/>
              <a:t>꿈을 꾸는 모든 이들이</a:t>
            </a:r>
            <a:r>
              <a:rPr lang="en-US" altLang="ko-KR" sz="1400" dirty="0"/>
              <a:t> </a:t>
            </a:r>
            <a:r>
              <a:rPr lang="ko-KR" altLang="en-US" sz="1400" dirty="0"/>
              <a:t>모이는 조율의 성에는</a:t>
            </a:r>
            <a:endParaRPr lang="en-US" altLang="ko-KR" sz="1400" dirty="0"/>
          </a:p>
          <a:p>
            <a:r>
              <a:rPr lang="ko-KR" altLang="en-US" sz="1400" dirty="0"/>
              <a:t>꿈을 관장하는 마녀와 마녀가 창조한 </a:t>
            </a:r>
            <a:r>
              <a:rPr lang="en-US" altLang="ko-KR" sz="1400" dirty="0"/>
              <a:t>6</a:t>
            </a:r>
            <a:r>
              <a:rPr lang="ko-KR" altLang="en-US" sz="1400" dirty="0"/>
              <a:t>명의 권속들이</a:t>
            </a:r>
            <a:r>
              <a:rPr lang="en-US" altLang="ko-KR" sz="1400" dirty="0"/>
              <a:t> </a:t>
            </a:r>
            <a:r>
              <a:rPr lang="ko-KR" altLang="en-US" sz="1400" dirty="0"/>
              <a:t>살고 있었다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103478" y="2516470"/>
            <a:ext cx="5213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권속들은 꿈의 존재</a:t>
            </a:r>
            <a:r>
              <a:rPr lang="en-US" altLang="ko-KR" sz="1400" dirty="0"/>
              <a:t>, </a:t>
            </a:r>
            <a:r>
              <a:rPr lang="ko-KR" altLang="en-US" sz="1400" dirty="0"/>
              <a:t>즉 실체 없는 허상이다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하지만 그들에겐</a:t>
            </a:r>
            <a:r>
              <a:rPr lang="en-US" altLang="ko-KR" sz="1400" dirty="0"/>
              <a:t> </a:t>
            </a:r>
            <a:r>
              <a:rPr lang="ko-KR" altLang="en-US" sz="1400" dirty="0"/>
              <a:t>자아가</a:t>
            </a:r>
            <a:r>
              <a:rPr lang="en-US" altLang="ko-KR" sz="1400" dirty="0"/>
              <a:t> </a:t>
            </a:r>
            <a:r>
              <a:rPr lang="ko-KR" altLang="en-US" sz="1400" dirty="0"/>
              <a:t>있었고 언젠가</a:t>
            </a:r>
            <a:r>
              <a:rPr lang="en-US" altLang="ko-KR" sz="1400" dirty="0"/>
              <a:t> </a:t>
            </a:r>
            <a:r>
              <a:rPr lang="ko-KR" altLang="en-US" sz="1400" dirty="0"/>
              <a:t>사라질 것을 항상</a:t>
            </a:r>
            <a:r>
              <a:rPr lang="en-US" altLang="ko-KR" sz="1400" dirty="0"/>
              <a:t> </a:t>
            </a:r>
            <a:r>
              <a:rPr lang="ko-KR" altLang="en-US" sz="1400" dirty="0"/>
              <a:t>불안해 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608809" y="3325145"/>
            <a:ext cx="6159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결국 누군가의</a:t>
            </a:r>
            <a:r>
              <a:rPr lang="en-US" altLang="ko-KR" sz="1400" dirty="0"/>
              <a:t> </a:t>
            </a:r>
            <a:r>
              <a:rPr lang="ko-KR" altLang="en-US" sz="1400" dirty="0"/>
              <a:t>주도와 함께 불안감은</a:t>
            </a:r>
            <a:r>
              <a:rPr lang="en-US" altLang="ko-KR" sz="1400" dirty="0"/>
              <a:t> </a:t>
            </a:r>
            <a:r>
              <a:rPr lang="ko-KR" altLang="en-US" sz="1400" dirty="0"/>
              <a:t>극에 달해 마녀를</a:t>
            </a:r>
            <a:r>
              <a:rPr lang="en-US" altLang="ko-KR" sz="1400" dirty="0"/>
              <a:t> </a:t>
            </a:r>
            <a:r>
              <a:rPr lang="ko-KR" altLang="en-US" sz="1400" dirty="0"/>
              <a:t>배신하기에 이른다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마녀의 시선이 꿈을</a:t>
            </a:r>
            <a:r>
              <a:rPr lang="en-US" altLang="ko-KR" sz="1400" dirty="0"/>
              <a:t> </a:t>
            </a:r>
            <a:r>
              <a:rPr lang="ko-KR" altLang="en-US" sz="1400" dirty="0"/>
              <a:t>향해 있는 사이</a:t>
            </a:r>
            <a:r>
              <a:rPr lang="en-US" altLang="ko-KR" sz="1400" dirty="0"/>
              <a:t> </a:t>
            </a:r>
            <a:r>
              <a:rPr lang="ko-KR" altLang="en-US" sz="1400" dirty="0"/>
              <a:t>힘을 빼앗고 그들</a:t>
            </a:r>
            <a:r>
              <a:rPr lang="en-US" altLang="ko-KR" sz="1400" dirty="0"/>
              <a:t> </a:t>
            </a:r>
            <a:r>
              <a:rPr lang="ko-KR" altLang="en-US" sz="1400" dirty="0"/>
              <a:t>스스로가 꿈의 관리자가 된다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6012" y="4133820"/>
            <a:ext cx="591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그들의 주인은 환상</a:t>
            </a:r>
            <a:r>
              <a:rPr lang="en-US" altLang="ko-KR" sz="1400" dirty="0"/>
              <a:t> </a:t>
            </a:r>
            <a:r>
              <a:rPr lang="ko-KR" altLang="en-US" sz="1400" dirty="0"/>
              <a:t>속에 사는 존재이며</a:t>
            </a:r>
            <a:r>
              <a:rPr lang="en-US" altLang="ko-KR" sz="1400" dirty="0"/>
              <a:t> </a:t>
            </a:r>
            <a:r>
              <a:rPr lang="ko-KR" altLang="en-US" sz="1400" dirty="0"/>
              <a:t>자신들이 죽일 수 없는</a:t>
            </a:r>
            <a:r>
              <a:rPr lang="en-US" altLang="ko-KR" sz="1400" dirty="0"/>
              <a:t> </a:t>
            </a:r>
            <a:r>
              <a:rPr lang="ko-KR" altLang="en-US" sz="1400" dirty="0"/>
              <a:t>자다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육체는 성에 정신은</a:t>
            </a:r>
            <a:r>
              <a:rPr lang="en-US" altLang="ko-KR" sz="1400" dirty="0"/>
              <a:t> </a:t>
            </a:r>
            <a:r>
              <a:rPr lang="ko-KR" altLang="en-US" sz="1400" dirty="0"/>
              <a:t>그녀의 꿈 속에 가두고</a:t>
            </a:r>
            <a:r>
              <a:rPr lang="en-US" altLang="ko-KR" sz="1400" dirty="0"/>
              <a:t> </a:t>
            </a:r>
            <a:r>
              <a:rPr lang="ko-KR" altLang="en-US" sz="1400" dirty="0"/>
              <a:t>그들 스스로 봉인의</a:t>
            </a:r>
            <a:r>
              <a:rPr lang="en-US" altLang="ko-KR" sz="1400" dirty="0"/>
              <a:t> </a:t>
            </a:r>
            <a:r>
              <a:rPr lang="ko-KR" altLang="en-US" sz="1400" dirty="0"/>
              <a:t>매개체가 되었다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81419" y="4942495"/>
            <a:ext cx="76706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마녀의 곁에 가장 오래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머물렀던 칼리는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마녀가 모든 것을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알고도 가만히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있었던 걸 알았다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ko-KR" altLang="en-US" sz="1400" dirty="0">
                <a:latin typeface="+mn-ea"/>
              </a:rPr>
              <a:t>사라질까 불안한 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마찬가지였기에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배신에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동조했지만 시간이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지날수록 공허함에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사로잡힌다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ko-KR" altLang="en-US" sz="1400" dirty="0"/>
              <a:t>주인이 없는 성은 붕괴하기 시작했고 권속들은 외면한다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그녀는 </a:t>
            </a:r>
            <a:r>
              <a:rPr lang="ko-KR" altLang="en-US" sz="1400" dirty="0">
                <a:latin typeface="+mn-ea"/>
              </a:rPr>
              <a:t>다시 마녀를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깨울 결심을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10524" y="79879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전체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287C8-8CC1-43FC-9E20-08594DDD8609}"/>
              </a:ext>
            </a:extLst>
          </p:cNvPr>
          <p:cNvSpPr txBox="1"/>
          <p:nvPr/>
        </p:nvSpPr>
        <p:spPr>
          <a:xfrm>
            <a:off x="5265562" y="6083511"/>
            <a:ext cx="4102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마녀의 꿈속에서 의식을 분리하고</a:t>
            </a:r>
            <a:r>
              <a:rPr lang="en-US" altLang="ko-KR" sz="1400" dirty="0"/>
              <a:t> </a:t>
            </a:r>
            <a:r>
              <a:rPr lang="ko-KR" altLang="en-US" sz="1400" dirty="0"/>
              <a:t>현실로 끄집어 낸다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99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D7E5A178-9D06-4DE7-864D-9A2CD67D7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23" y="1748683"/>
            <a:ext cx="2359938" cy="6454362"/>
          </a:xfr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188462"/>
              </p:ext>
            </p:extLst>
          </p:nvPr>
        </p:nvGraphicFramePr>
        <p:xfrm>
          <a:off x="2784643" y="1349406"/>
          <a:ext cx="5378825" cy="489437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314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dirty="0"/>
                        <a:t>전설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64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플레이어</a:t>
                      </a:r>
                      <a:r>
                        <a:rPr lang="en-US" altLang="ko-KR" sz="1500" kern="1200" dirty="0">
                          <a:effectLst/>
                        </a:rPr>
                        <a:t>, </a:t>
                      </a:r>
                      <a:r>
                        <a:rPr lang="ko-KR" altLang="ko-KR" sz="1500" kern="1200" dirty="0">
                          <a:effectLst/>
                        </a:rPr>
                        <a:t>게임의 주인공</a:t>
                      </a:r>
                      <a:r>
                        <a:rPr lang="en-US" altLang="ko-KR" sz="1500" kern="1200" dirty="0">
                          <a:effectLst/>
                        </a:rPr>
                        <a:t>, </a:t>
                      </a:r>
                      <a:r>
                        <a:rPr lang="ko-KR" altLang="ko-KR" sz="1500" kern="1200" dirty="0">
                          <a:effectLst/>
                        </a:rPr>
                        <a:t>에피소드의 주체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75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보라색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961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 err="1"/>
                        <a:t>팔망성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육망성</a:t>
                      </a:r>
                      <a:r>
                        <a:rPr lang="ko-KR" altLang="en-US" sz="1500" dirty="0"/>
                        <a:t> 이용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219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전체적으로 우울한 스토리를 중화시켜 주는 성격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현실세계에선 성의 주인이자 진정한 마녀이지만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꿈속 세상에선 평범한 고등학생으로 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76C9BB7-0879-473D-BC78-806F7C1EA3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78" y="2937712"/>
            <a:ext cx="2179320" cy="217932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78932A-864F-4252-94C0-8686CCC469B4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165cm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CF11596-88D5-46BA-9088-3C7BA1374867}"/>
              </a:ext>
            </a:extLst>
          </p:cNvPr>
          <p:cNvSpPr/>
          <p:nvPr/>
        </p:nvSpPr>
        <p:spPr>
          <a:xfrm>
            <a:off x="698971" y="5032694"/>
            <a:ext cx="980314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C77DDB4-B7E6-440E-BA9D-1C4815CB8870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1F3C35C-A059-4F27-8ECB-C2E64CB2C405}"/>
              </a:ext>
            </a:extLst>
          </p:cNvPr>
          <p:cNvSpPr/>
          <p:nvPr/>
        </p:nvSpPr>
        <p:spPr>
          <a:xfrm>
            <a:off x="698971" y="5312519"/>
            <a:ext cx="980314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66394AE-187F-41BC-8A1C-D44AF6142F79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95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13F2F3-B670-41F1-9F1B-E574355F2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46" y="-21073"/>
            <a:ext cx="9200193" cy="6900145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108178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rgbClr val="AAE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250129"/>
              </p:ext>
            </p:extLst>
          </p:nvPr>
        </p:nvGraphicFramePr>
        <p:xfrm>
          <a:off x="215154" y="1667311"/>
          <a:ext cx="5378825" cy="427643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52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지휘자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20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하늘색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 err="1">
                          <a:effectLst/>
                        </a:rPr>
                        <a:t>셀레스트</a:t>
                      </a:r>
                      <a:endParaRPr lang="ko-KR" altLang="en-US" sz="15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9941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</a:t>
                      </a:r>
                      <a:r>
                        <a:rPr lang="ko-KR" altLang="en-US" sz="1500" dirty="0"/>
                        <a:t>시계의 형태를 연상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</a:t>
                      </a:r>
                      <a:r>
                        <a:rPr lang="ko-KR" altLang="en-US" sz="1500" dirty="0" err="1"/>
                        <a:t>음율과</a:t>
                      </a:r>
                      <a:r>
                        <a:rPr lang="ko-KR" altLang="en-US" sz="1500" dirty="0"/>
                        <a:t> 함께 </a:t>
                      </a:r>
                      <a:r>
                        <a:rPr lang="ko-KR" altLang="en-US" sz="1500" dirty="0" err="1"/>
                        <a:t>변측적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</a:t>
                      </a:r>
                      <a:r>
                        <a:rPr lang="ko-KR" altLang="en-US" sz="1500" dirty="0"/>
                        <a:t>인 공격과 버프</a:t>
                      </a:r>
                      <a:endParaRPr lang="en-US" altLang="ko-KR" sz="15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88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533D5CF-5437-4DA2-836A-5F6ADEF8F48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146" y="3298599"/>
            <a:ext cx="1600119" cy="160011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544FA1-F9B3-4C1E-8425-D7DA306E775F}"/>
              </a:ext>
            </a:extLst>
          </p:cNvPr>
          <p:cNvSpPr/>
          <p:nvPr/>
        </p:nvSpPr>
        <p:spPr>
          <a:xfrm>
            <a:off x="9560039" y="3539571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6m/s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185cm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2A2B029-245D-425E-87F3-4256C04753D3}"/>
              </a:ext>
            </a:extLst>
          </p:cNvPr>
          <p:cNvSpPr/>
          <p:nvPr/>
        </p:nvSpPr>
        <p:spPr>
          <a:xfrm>
            <a:off x="10170850" y="3646103"/>
            <a:ext cx="650435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E99A9FA-2DC2-466F-B0F9-BEB057AF4CCB}"/>
              </a:ext>
            </a:extLst>
          </p:cNvPr>
          <p:cNvSpPr/>
          <p:nvPr/>
        </p:nvSpPr>
        <p:spPr>
          <a:xfrm>
            <a:off x="10170850" y="3646103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367016-ADD6-4A52-8957-D34FCCAF2375}"/>
              </a:ext>
            </a:extLst>
          </p:cNvPr>
          <p:cNvSpPr/>
          <p:nvPr/>
        </p:nvSpPr>
        <p:spPr>
          <a:xfrm>
            <a:off x="10170850" y="3925928"/>
            <a:ext cx="1402672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5786F47-B8A5-4BDA-BE9D-AFCF18017EEF}"/>
              </a:ext>
            </a:extLst>
          </p:cNvPr>
          <p:cNvSpPr/>
          <p:nvPr/>
        </p:nvSpPr>
        <p:spPr>
          <a:xfrm>
            <a:off x="10170850" y="3925928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73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9BEF5A4-8D0B-4ABB-B96F-9DC1EC7A0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46" y="-48827"/>
            <a:ext cx="9209103" cy="6906827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75087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rgbClr val="FFA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F2893C4-61C5-410B-B31D-CC733628C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963503"/>
              </p:ext>
            </p:extLst>
          </p:nvPr>
        </p:nvGraphicFramePr>
        <p:xfrm>
          <a:off x="215153" y="1674648"/>
          <a:ext cx="5378825" cy="426175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베르베시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3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컨셉</a:t>
                      </a:r>
                      <a:r>
                        <a:rPr lang="en-US" altLang="ko-KR" sz="1500" kern="1200" dirty="0">
                          <a:effectLst/>
                        </a:rPr>
                        <a:t>:</a:t>
                      </a:r>
                      <a:r>
                        <a:rPr lang="ko-KR" altLang="en-US" sz="1500" kern="1200" dirty="0">
                          <a:effectLst/>
                        </a:rPr>
                        <a:t> </a:t>
                      </a:r>
                      <a:r>
                        <a:rPr lang="ko-KR" altLang="en-US" sz="1500" kern="1200" dirty="0" err="1">
                          <a:effectLst/>
                        </a:rPr>
                        <a:t>네크로맨서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485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빨간색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 err="1">
                          <a:effectLst/>
                        </a:rPr>
                        <a:t>크림슨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880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/>
                        <a:t>공간 내 적들에게 저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</a:t>
                      </a:r>
                      <a:r>
                        <a:rPr lang="ko-KR" altLang="en-US" sz="1500" dirty="0"/>
                        <a:t>주를 내리는 형식의 전투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972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D0E4A412-0FB8-46E3-B10C-C1720C852AB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53" y="3172498"/>
            <a:ext cx="2217420" cy="221742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32BBE5-FFBA-45D4-9FC5-CE52B71080FD}"/>
              </a:ext>
            </a:extLst>
          </p:cNvPr>
          <p:cNvSpPr/>
          <p:nvPr/>
        </p:nvSpPr>
        <p:spPr>
          <a:xfrm>
            <a:off x="9427468" y="3170069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150cm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6124F15-FD07-4F16-A499-08AF65228C24}"/>
              </a:ext>
            </a:extLst>
          </p:cNvPr>
          <p:cNvSpPr/>
          <p:nvPr/>
        </p:nvSpPr>
        <p:spPr>
          <a:xfrm>
            <a:off x="10038278" y="3276601"/>
            <a:ext cx="1248903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8665AA3-DD40-4C8B-9F61-0145AE58849F}"/>
              </a:ext>
            </a:extLst>
          </p:cNvPr>
          <p:cNvSpPr/>
          <p:nvPr/>
        </p:nvSpPr>
        <p:spPr>
          <a:xfrm>
            <a:off x="10038279" y="3276601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3B686DA-B03A-46F2-8218-0B104B687551}"/>
              </a:ext>
            </a:extLst>
          </p:cNvPr>
          <p:cNvSpPr/>
          <p:nvPr/>
        </p:nvSpPr>
        <p:spPr>
          <a:xfrm>
            <a:off x="10038279" y="3556426"/>
            <a:ext cx="748089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FF05A12-AEAF-4E67-BDA9-61796D3A33AB}"/>
              </a:ext>
            </a:extLst>
          </p:cNvPr>
          <p:cNvSpPr/>
          <p:nvPr/>
        </p:nvSpPr>
        <p:spPr>
          <a:xfrm>
            <a:off x="10038279" y="3556426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6660"/>
      </p:ext>
    </p:extLst>
  </p:cSld>
  <p:clrMapOvr>
    <a:masterClrMapping/>
  </p:clrMapOvr>
</p:sld>
</file>

<file path=ppt/theme/theme1.xml><?xml version="1.0" encoding="utf-8"?>
<a:theme xmlns:a="http://schemas.openxmlformats.org/drawingml/2006/main" name="자각마녀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A69B4"/>
      </a:accent1>
      <a:accent2>
        <a:srgbClr val="243144"/>
      </a:accent2>
      <a:accent3>
        <a:srgbClr val="5D4B44"/>
      </a:accent3>
      <a:accent4>
        <a:srgbClr val="FFC000"/>
      </a:accent4>
      <a:accent5>
        <a:srgbClr val="DEB5A0"/>
      </a:accent5>
      <a:accent6>
        <a:srgbClr val="ECD9D2"/>
      </a:accent6>
      <a:hlink>
        <a:srgbClr val="0563C1"/>
      </a:hlink>
      <a:folHlink>
        <a:srgbClr val="F14F64"/>
      </a:folHlink>
    </a:clrScheme>
    <a:fontScheme name="사용자 지정 4">
      <a:majorFont>
        <a:latin typeface="Liberty BT"/>
        <a:ea typeface="BusanBada"/>
        <a:cs typeface=""/>
      </a:majorFont>
      <a:minorFont>
        <a:latin typeface="Calibri"/>
        <a:ea typeface="BusanBada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E3F5AA6-4400-4C9E-91F4-EA95328FF3E0}" vid="{42862EC6-D3B8-4967-BE29-170B9D4EB2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제안서_161027</Template>
  <TotalTime>847</TotalTime>
  <Words>1787</Words>
  <Application>Microsoft Office PowerPoint</Application>
  <PresentationFormat>와이드스크린</PresentationFormat>
  <Paragraphs>587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6" baseType="lpstr">
      <vt:lpstr>BusanBada</vt:lpstr>
      <vt:lpstr>HanS CalliPunch</vt:lpstr>
      <vt:lpstr>맑은 고딕</vt:lpstr>
      <vt:lpstr>바탕</vt:lpstr>
      <vt:lpstr>한컴 쿨재즈 L</vt:lpstr>
      <vt:lpstr>Arial</vt:lpstr>
      <vt:lpstr>Calibri</vt:lpstr>
      <vt:lpstr>Liberty BT</vt:lpstr>
      <vt:lpstr>Times New Roman</vt:lpstr>
      <vt:lpstr>자각마녀</vt:lpstr>
      <vt:lpstr>자각마녀</vt:lpstr>
      <vt:lpstr>목차</vt:lpstr>
      <vt:lpstr>연구 목적</vt:lpstr>
      <vt:lpstr>개요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게임특징</vt:lpstr>
      <vt:lpstr>게임특징</vt:lpstr>
      <vt:lpstr>게임특징</vt:lpstr>
      <vt:lpstr>게임특징</vt:lpstr>
      <vt:lpstr>게임특징</vt:lpstr>
      <vt:lpstr>게임특징</vt:lpstr>
      <vt:lpstr>게임특징</vt:lpstr>
      <vt:lpstr>진행 일정</vt:lpstr>
      <vt:lpstr>PowerPoint 프레젠테이션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자각마녀</dc:title>
  <dc:creator>hyunwoo jeon</dc:creator>
  <cp:lastModifiedBy>hyunwoon kang</cp:lastModifiedBy>
  <cp:revision>71</cp:revision>
  <dcterms:created xsi:type="dcterms:W3CDTF">2017-10-19T01:17:19Z</dcterms:created>
  <dcterms:modified xsi:type="dcterms:W3CDTF">2017-12-10T17:31:22Z</dcterms:modified>
</cp:coreProperties>
</file>